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547" r:id="rId3"/>
    <p:sldId id="544" r:id="rId4"/>
    <p:sldId id="560" r:id="rId5"/>
    <p:sldId id="556" r:id="rId6"/>
    <p:sldId id="559" r:id="rId7"/>
    <p:sldId id="561" r:id="rId8"/>
    <p:sldId id="562" r:id="rId9"/>
    <p:sldId id="553" r:id="rId10"/>
    <p:sldId id="552" r:id="rId11"/>
    <p:sldId id="555" r:id="rId12"/>
    <p:sldId id="558" r:id="rId13"/>
    <p:sldId id="557" r:id="rId14"/>
    <p:sldId id="554" r:id="rId15"/>
    <p:sldId id="563" r:id="rId16"/>
    <p:sldId id="564" r:id="rId17"/>
    <p:sldId id="565" r:id="rId18"/>
    <p:sldId id="570" r:id="rId19"/>
    <p:sldId id="548" r:id="rId20"/>
    <p:sldId id="566" r:id="rId21"/>
    <p:sldId id="567" r:id="rId22"/>
    <p:sldId id="568" r:id="rId23"/>
    <p:sldId id="569" r:id="rId24"/>
    <p:sldId id="572" r:id="rId25"/>
    <p:sldId id="573" r:id="rId26"/>
    <p:sldId id="574" r:id="rId27"/>
    <p:sldId id="575" r:id="rId28"/>
    <p:sldId id="577" r:id="rId29"/>
    <p:sldId id="576" r:id="rId30"/>
    <p:sldId id="341" r:id="rId31"/>
  </p:sldIdLst>
  <p:sldSz cx="12192000" cy="6858000"/>
  <p:notesSz cx="6791325" cy="9921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ек Шарифуллин" initials="ИШ" lastIdx="1" clrIdx="0">
    <p:extLst>
      <p:ext uri="{19B8F6BF-5375-455C-9EA6-DF929625EA0E}">
        <p15:presenceInfo xmlns:p15="http://schemas.microsoft.com/office/powerpoint/2012/main" userId="S-1-5-21-1865735959-914534696-565748392-21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8E"/>
    <a:srgbClr val="3FAFA6"/>
    <a:srgbClr val="595959"/>
    <a:srgbClr val="FFFFFF"/>
    <a:srgbClr val="E7E7E7"/>
    <a:srgbClr val="F30D00"/>
    <a:srgbClr val="FFF0C1"/>
    <a:srgbClr val="D5E3CF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1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7817"/>
          </a:xfrm>
          <a:prstGeom prst="rect">
            <a:avLst/>
          </a:prstGeom>
        </p:spPr>
        <p:txBody>
          <a:bodyPr vert="horz" lIns="91374" tIns="45687" rIns="91374" bIns="456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47" y="0"/>
            <a:ext cx="2942908" cy="497817"/>
          </a:xfrm>
          <a:prstGeom prst="rect">
            <a:avLst/>
          </a:prstGeom>
        </p:spPr>
        <p:txBody>
          <a:bodyPr vert="horz" lIns="91374" tIns="45687" rIns="91374" bIns="45687" rtlCol="0"/>
          <a:lstStyle>
            <a:lvl1pPr algn="r">
              <a:defRPr sz="1200"/>
            </a:lvl1pPr>
          </a:lstStyle>
          <a:p>
            <a:fld id="{1659A3C6-9B49-4674-95D8-52241FCD93D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4" tIns="45687" rIns="91374" bIns="456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74902"/>
            <a:ext cx="5433060" cy="3906739"/>
          </a:xfrm>
          <a:prstGeom prst="rect">
            <a:avLst/>
          </a:prstGeom>
        </p:spPr>
        <p:txBody>
          <a:bodyPr vert="horz" lIns="91374" tIns="45687" rIns="91374" bIns="456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4061"/>
            <a:ext cx="2942908" cy="497816"/>
          </a:xfrm>
          <a:prstGeom prst="rect">
            <a:avLst/>
          </a:prstGeom>
        </p:spPr>
        <p:txBody>
          <a:bodyPr vert="horz" lIns="91374" tIns="45687" rIns="91374" bIns="456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47" y="9424061"/>
            <a:ext cx="2942908" cy="497816"/>
          </a:xfrm>
          <a:prstGeom prst="rect">
            <a:avLst/>
          </a:prstGeom>
        </p:spPr>
        <p:txBody>
          <a:bodyPr vert="horz" lIns="91374" tIns="45687" rIns="91374" bIns="45687" rtlCol="0" anchor="b"/>
          <a:lstStyle>
            <a:lvl1pPr algn="r">
              <a:defRPr sz="1200"/>
            </a:lvl1pPr>
          </a:lstStyle>
          <a:p>
            <a:fld id="{357A565A-7243-4622-8DD8-3126617308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2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4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0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6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7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/>
        </p:nvSpPr>
        <p:spPr>
          <a:xfrm>
            <a:off x="0" y="0"/>
            <a:ext cx="12190413" cy="6854825"/>
          </a:xfrm>
          <a:custGeom>
            <a:avLst/>
            <a:gdLst/>
            <a:ahLst/>
            <a:cxnLst/>
            <a:rect l="l" t="t" r="r" b="b"/>
            <a:pathLst>
              <a:path w="11516995" h="6480175">
                <a:moveTo>
                  <a:pt x="0" y="6479997"/>
                </a:moveTo>
                <a:lnTo>
                  <a:pt x="11516563" y="6479997"/>
                </a:lnTo>
                <a:lnTo>
                  <a:pt x="11516563" y="0"/>
                </a:lnTo>
                <a:lnTo>
                  <a:pt x="0" y="0"/>
                </a:lnTo>
                <a:lnTo>
                  <a:pt x="0" y="6479997"/>
                </a:lnTo>
                <a:close/>
              </a:path>
            </a:pathLst>
          </a:custGeom>
          <a:solidFill>
            <a:srgbClr val="00998C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" name="bk object 17"/>
          <p:cNvSpPr/>
          <p:nvPr/>
        </p:nvSpPr>
        <p:spPr>
          <a:xfrm>
            <a:off x="933450" y="733425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38061" y="0"/>
                </a:moveTo>
                <a:lnTo>
                  <a:pt x="0" y="0"/>
                </a:lnTo>
                <a:lnTo>
                  <a:pt x="0" y="168732"/>
                </a:lnTo>
                <a:lnTo>
                  <a:pt x="168541" y="168732"/>
                </a:lnTo>
                <a:lnTo>
                  <a:pt x="138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" name="bk object 18"/>
          <p:cNvSpPr/>
          <p:nvPr/>
        </p:nvSpPr>
        <p:spPr>
          <a:xfrm>
            <a:off x="398463" y="733425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64" y="0"/>
                </a:moveTo>
                <a:lnTo>
                  <a:pt x="51467" y="6629"/>
                </a:lnTo>
                <a:lnTo>
                  <a:pt x="24682" y="24709"/>
                </a:lnTo>
                <a:lnTo>
                  <a:pt x="6622" y="51526"/>
                </a:lnTo>
                <a:lnTo>
                  <a:pt x="0" y="84366"/>
                </a:lnTo>
                <a:lnTo>
                  <a:pt x="6622" y="117206"/>
                </a:lnTo>
                <a:lnTo>
                  <a:pt x="24682" y="144022"/>
                </a:lnTo>
                <a:lnTo>
                  <a:pt x="51467" y="162102"/>
                </a:lnTo>
                <a:lnTo>
                  <a:pt x="84264" y="168732"/>
                </a:lnTo>
                <a:lnTo>
                  <a:pt x="117069" y="162102"/>
                </a:lnTo>
                <a:lnTo>
                  <a:pt x="143857" y="144022"/>
                </a:lnTo>
                <a:lnTo>
                  <a:pt x="161918" y="117206"/>
                </a:lnTo>
                <a:lnTo>
                  <a:pt x="168541" y="84366"/>
                </a:lnTo>
                <a:lnTo>
                  <a:pt x="161918" y="51526"/>
                </a:lnTo>
                <a:lnTo>
                  <a:pt x="143857" y="24709"/>
                </a:lnTo>
                <a:lnTo>
                  <a:pt x="117069" y="6629"/>
                </a:lnTo>
                <a:lnTo>
                  <a:pt x="8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" name="bk object 19"/>
          <p:cNvSpPr/>
          <p:nvPr/>
        </p:nvSpPr>
        <p:spPr>
          <a:xfrm>
            <a:off x="933450" y="911225"/>
            <a:ext cx="177800" cy="179388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64" y="0"/>
                </a:moveTo>
                <a:lnTo>
                  <a:pt x="51467" y="6629"/>
                </a:lnTo>
                <a:lnTo>
                  <a:pt x="24682" y="24709"/>
                </a:lnTo>
                <a:lnTo>
                  <a:pt x="6622" y="51526"/>
                </a:lnTo>
                <a:lnTo>
                  <a:pt x="0" y="84366"/>
                </a:lnTo>
                <a:lnTo>
                  <a:pt x="6622" y="117208"/>
                </a:lnTo>
                <a:lnTo>
                  <a:pt x="24682" y="144029"/>
                </a:lnTo>
                <a:lnTo>
                  <a:pt x="51467" y="162113"/>
                </a:lnTo>
                <a:lnTo>
                  <a:pt x="84264" y="168744"/>
                </a:lnTo>
                <a:lnTo>
                  <a:pt x="117069" y="162113"/>
                </a:lnTo>
                <a:lnTo>
                  <a:pt x="143857" y="144029"/>
                </a:lnTo>
                <a:lnTo>
                  <a:pt x="161918" y="117208"/>
                </a:lnTo>
                <a:lnTo>
                  <a:pt x="168541" y="84366"/>
                </a:lnTo>
                <a:lnTo>
                  <a:pt x="161918" y="51526"/>
                </a:lnTo>
                <a:lnTo>
                  <a:pt x="143857" y="24709"/>
                </a:lnTo>
                <a:lnTo>
                  <a:pt x="117069" y="6629"/>
                </a:lnTo>
                <a:lnTo>
                  <a:pt x="8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" name="bk object 20"/>
          <p:cNvSpPr/>
          <p:nvPr/>
        </p:nvSpPr>
        <p:spPr>
          <a:xfrm>
            <a:off x="576263" y="554038"/>
            <a:ext cx="179387" cy="179387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77" y="0"/>
                </a:moveTo>
                <a:lnTo>
                  <a:pt x="51472" y="6627"/>
                </a:lnTo>
                <a:lnTo>
                  <a:pt x="24684" y="24703"/>
                </a:lnTo>
                <a:lnTo>
                  <a:pt x="6622" y="51515"/>
                </a:lnTo>
                <a:lnTo>
                  <a:pt x="0" y="84353"/>
                </a:lnTo>
                <a:lnTo>
                  <a:pt x="6622" y="117195"/>
                </a:lnTo>
                <a:lnTo>
                  <a:pt x="24684" y="144016"/>
                </a:lnTo>
                <a:lnTo>
                  <a:pt x="51472" y="162100"/>
                </a:lnTo>
                <a:lnTo>
                  <a:pt x="84277" y="168732"/>
                </a:lnTo>
                <a:lnTo>
                  <a:pt x="117074" y="162100"/>
                </a:lnTo>
                <a:lnTo>
                  <a:pt x="143859" y="144016"/>
                </a:lnTo>
                <a:lnTo>
                  <a:pt x="161919" y="117195"/>
                </a:lnTo>
                <a:lnTo>
                  <a:pt x="168541" y="84353"/>
                </a:lnTo>
                <a:lnTo>
                  <a:pt x="161919" y="51515"/>
                </a:lnTo>
                <a:lnTo>
                  <a:pt x="143859" y="24703"/>
                </a:lnTo>
                <a:lnTo>
                  <a:pt x="117074" y="6627"/>
                </a:lnTo>
                <a:lnTo>
                  <a:pt x="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" name="bk object 21"/>
          <p:cNvSpPr/>
          <p:nvPr/>
        </p:nvSpPr>
        <p:spPr>
          <a:xfrm>
            <a:off x="398463" y="37623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68541" y="0"/>
                </a:moveTo>
                <a:lnTo>
                  <a:pt x="0" y="0"/>
                </a:lnTo>
                <a:lnTo>
                  <a:pt x="0" y="168732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" name="bk object 22"/>
          <p:cNvSpPr/>
          <p:nvPr/>
        </p:nvSpPr>
        <p:spPr>
          <a:xfrm>
            <a:off x="933450" y="554038"/>
            <a:ext cx="177800" cy="357187"/>
          </a:xfrm>
          <a:custGeom>
            <a:avLst/>
            <a:gdLst/>
            <a:ahLst/>
            <a:cxnLst/>
            <a:rect l="l" t="t" r="r" b="b"/>
            <a:pathLst>
              <a:path w="168909" h="337819">
                <a:moveTo>
                  <a:pt x="168541" y="0"/>
                </a:moveTo>
                <a:lnTo>
                  <a:pt x="0" y="168732"/>
                </a:lnTo>
                <a:lnTo>
                  <a:pt x="168541" y="337464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" name="bk object 23"/>
          <p:cNvSpPr/>
          <p:nvPr/>
        </p:nvSpPr>
        <p:spPr>
          <a:xfrm>
            <a:off x="576263" y="376238"/>
            <a:ext cx="357187" cy="357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" name="bk object 24"/>
          <p:cNvSpPr/>
          <p:nvPr/>
        </p:nvSpPr>
        <p:spPr>
          <a:xfrm>
            <a:off x="754063" y="376238"/>
            <a:ext cx="357187" cy="177800"/>
          </a:xfrm>
          <a:custGeom>
            <a:avLst/>
            <a:gdLst/>
            <a:ahLst/>
            <a:cxnLst/>
            <a:rect l="l" t="t" r="r" b="b"/>
            <a:pathLst>
              <a:path w="337184" h="168909">
                <a:moveTo>
                  <a:pt x="168541" y="0"/>
                </a:moveTo>
                <a:lnTo>
                  <a:pt x="0" y="168732"/>
                </a:lnTo>
                <a:lnTo>
                  <a:pt x="337083" y="168732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" name="bk object 25"/>
          <p:cNvSpPr/>
          <p:nvPr/>
        </p:nvSpPr>
        <p:spPr>
          <a:xfrm>
            <a:off x="576263" y="733425"/>
            <a:ext cx="357187" cy="177800"/>
          </a:xfrm>
          <a:custGeom>
            <a:avLst/>
            <a:gdLst/>
            <a:ahLst/>
            <a:cxnLst/>
            <a:rect l="l" t="t" r="r" b="b"/>
            <a:pathLst>
              <a:path w="337184" h="168909">
                <a:moveTo>
                  <a:pt x="337083" y="0"/>
                </a:moveTo>
                <a:lnTo>
                  <a:pt x="0" y="0"/>
                </a:lnTo>
                <a:lnTo>
                  <a:pt x="168541" y="168732"/>
                </a:lnTo>
                <a:lnTo>
                  <a:pt x="337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3" name="bk object 26"/>
          <p:cNvSpPr/>
          <p:nvPr/>
        </p:nvSpPr>
        <p:spPr>
          <a:xfrm>
            <a:off x="2435225" y="646113"/>
            <a:ext cx="176213" cy="180975"/>
          </a:xfrm>
          <a:custGeom>
            <a:avLst/>
            <a:gdLst/>
            <a:ahLst/>
            <a:cxnLst/>
            <a:rect l="l" t="t" r="r" b="b"/>
            <a:pathLst>
              <a:path w="167005" h="170179">
                <a:moveTo>
                  <a:pt x="98196" y="0"/>
                </a:moveTo>
                <a:lnTo>
                  <a:pt x="68440" y="0"/>
                </a:lnTo>
                <a:lnTo>
                  <a:pt x="0" y="170078"/>
                </a:lnTo>
                <a:lnTo>
                  <a:pt x="28994" y="170078"/>
                </a:lnTo>
                <a:lnTo>
                  <a:pt x="44310" y="131724"/>
                </a:lnTo>
                <a:lnTo>
                  <a:pt x="151193" y="131724"/>
                </a:lnTo>
                <a:lnTo>
                  <a:pt x="140370" y="104825"/>
                </a:lnTo>
                <a:lnTo>
                  <a:pt x="55295" y="104825"/>
                </a:lnTo>
                <a:lnTo>
                  <a:pt x="83312" y="35026"/>
                </a:lnTo>
                <a:lnTo>
                  <a:pt x="112288" y="35026"/>
                </a:lnTo>
                <a:lnTo>
                  <a:pt x="98196" y="0"/>
                </a:lnTo>
                <a:close/>
              </a:path>
              <a:path w="167005" h="170179">
                <a:moveTo>
                  <a:pt x="151193" y="131724"/>
                </a:moveTo>
                <a:lnTo>
                  <a:pt x="122059" y="131724"/>
                </a:lnTo>
                <a:lnTo>
                  <a:pt x="137388" y="170078"/>
                </a:lnTo>
                <a:lnTo>
                  <a:pt x="166624" y="170078"/>
                </a:lnTo>
                <a:lnTo>
                  <a:pt x="151193" y="131724"/>
                </a:lnTo>
                <a:close/>
              </a:path>
              <a:path w="167005" h="170179">
                <a:moveTo>
                  <a:pt x="112288" y="35026"/>
                </a:moveTo>
                <a:lnTo>
                  <a:pt x="83312" y="35026"/>
                </a:lnTo>
                <a:lnTo>
                  <a:pt x="111328" y="104825"/>
                </a:lnTo>
                <a:lnTo>
                  <a:pt x="140370" y="104825"/>
                </a:lnTo>
                <a:lnTo>
                  <a:pt x="112288" y="35026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4" name="bk object 27"/>
          <p:cNvSpPr/>
          <p:nvPr/>
        </p:nvSpPr>
        <p:spPr>
          <a:xfrm>
            <a:off x="2452688" y="406400"/>
            <a:ext cx="28575" cy="150813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73" y="143154"/>
                </a:lnTo>
                <a:lnTo>
                  <a:pt x="26873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5" name="bk object 28"/>
          <p:cNvSpPr/>
          <p:nvPr/>
        </p:nvSpPr>
        <p:spPr>
          <a:xfrm>
            <a:off x="2389188" y="377825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80" h="27304">
                <a:moveTo>
                  <a:pt x="0" y="26911"/>
                </a:moveTo>
                <a:lnTo>
                  <a:pt x="144348" y="26911"/>
                </a:lnTo>
                <a:lnTo>
                  <a:pt x="144348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6" name="bk object 29"/>
          <p:cNvSpPr/>
          <p:nvPr/>
        </p:nvSpPr>
        <p:spPr>
          <a:xfrm>
            <a:off x="2752725" y="377825"/>
            <a:ext cx="125413" cy="179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7" name="bk object 30"/>
          <p:cNvSpPr/>
          <p:nvPr/>
        </p:nvSpPr>
        <p:spPr>
          <a:xfrm>
            <a:off x="2647950" y="646113"/>
            <a:ext cx="173038" cy="180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8" name="bk object 31"/>
          <p:cNvSpPr/>
          <p:nvPr/>
        </p:nvSpPr>
        <p:spPr>
          <a:xfrm>
            <a:off x="2581275" y="528638"/>
            <a:ext cx="119063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9" name="bk object 32"/>
          <p:cNvSpPr/>
          <p:nvPr/>
        </p:nvSpPr>
        <p:spPr>
          <a:xfrm>
            <a:off x="2581275" y="482600"/>
            <a:ext cx="30163" cy="46038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0" name="bk object 33"/>
          <p:cNvSpPr/>
          <p:nvPr/>
        </p:nvSpPr>
        <p:spPr>
          <a:xfrm>
            <a:off x="2581275" y="452438"/>
            <a:ext cx="119063" cy="30162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1" name="bk object 34"/>
          <p:cNvSpPr/>
          <p:nvPr/>
        </p:nvSpPr>
        <p:spPr>
          <a:xfrm>
            <a:off x="2581275" y="404813"/>
            <a:ext cx="30163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2" name="bk object 35"/>
          <p:cNvSpPr/>
          <p:nvPr/>
        </p:nvSpPr>
        <p:spPr>
          <a:xfrm>
            <a:off x="2581275" y="377825"/>
            <a:ext cx="119063" cy="26988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3" name="bk object 36"/>
          <p:cNvSpPr/>
          <p:nvPr/>
        </p:nvSpPr>
        <p:spPr>
          <a:xfrm>
            <a:off x="1855788" y="646113"/>
            <a:ext cx="195262" cy="220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4" name="bk object 37"/>
          <p:cNvSpPr/>
          <p:nvPr/>
        </p:nvSpPr>
        <p:spPr>
          <a:xfrm>
            <a:off x="1997075" y="377825"/>
            <a:ext cx="155575" cy="179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5" name="bk object 38"/>
          <p:cNvSpPr/>
          <p:nvPr/>
        </p:nvSpPr>
        <p:spPr>
          <a:xfrm>
            <a:off x="2085975" y="7985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6" name="bk object 39"/>
          <p:cNvSpPr/>
          <p:nvPr/>
        </p:nvSpPr>
        <p:spPr>
          <a:xfrm>
            <a:off x="2085975" y="750888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85" y="44450"/>
                </a:lnTo>
                <a:lnTo>
                  <a:pt x="26885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7" name="bk object 40"/>
          <p:cNvSpPr/>
          <p:nvPr/>
        </p:nvSpPr>
        <p:spPr>
          <a:xfrm>
            <a:off x="2085975" y="7223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8" name="bk object 41"/>
          <p:cNvSpPr/>
          <p:nvPr/>
        </p:nvSpPr>
        <p:spPr>
          <a:xfrm>
            <a:off x="2085975" y="674688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85" y="44450"/>
                </a:lnTo>
                <a:lnTo>
                  <a:pt x="26885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9" name="bk object 42"/>
          <p:cNvSpPr/>
          <p:nvPr/>
        </p:nvSpPr>
        <p:spPr>
          <a:xfrm>
            <a:off x="2085975" y="6461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0" name="bk object 43"/>
          <p:cNvSpPr/>
          <p:nvPr/>
        </p:nvSpPr>
        <p:spPr>
          <a:xfrm>
            <a:off x="2197100" y="371475"/>
            <a:ext cx="160338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1" name="bk object 44"/>
          <p:cNvSpPr/>
          <p:nvPr/>
        </p:nvSpPr>
        <p:spPr>
          <a:xfrm>
            <a:off x="2238375" y="646113"/>
            <a:ext cx="177800" cy="180975"/>
          </a:xfrm>
          <a:custGeom>
            <a:avLst/>
            <a:gdLst/>
            <a:ahLst/>
            <a:cxnLst/>
            <a:rect l="l" t="t" r="r" b="b"/>
            <a:pathLst>
              <a:path w="167005" h="170179">
                <a:moveTo>
                  <a:pt x="98196" y="0"/>
                </a:moveTo>
                <a:lnTo>
                  <a:pt x="68440" y="0"/>
                </a:lnTo>
                <a:lnTo>
                  <a:pt x="0" y="170052"/>
                </a:lnTo>
                <a:lnTo>
                  <a:pt x="28981" y="170052"/>
                </a:lnTo>
                <a:lnTo>
                  <a:pt x="83324" y="35013"/>
                </a:lnTo>
                <a:lnTo>
                  <a:pt x="112285" y="35013"/>
                </a:lnTo>
                <a:lnTo>
                  <a:pt x="98196" y="0"/>
                </a:lnTo>
                <a:close/>
              </a:path>
              <a:path w="167005" h="170179">
                <a:moveTo>
                  <a:pt x="112285" y="35013"/>
                </a:moveTo>
                <a:lnTo>
                  <a:pt x="83324" y="35013"/>
                </a:lnTo>
                <a:lnTo>
                  <a:pt x="137388" y="170052"/>
                </a:lnTo>
                <a:lnTo>
                  <a:pt x="166624" y="170052"/>
                </a:lnTo>
                <a:lnTo>
                  <a:pt x="112285" y="35013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2" name="bk object 45"/>
          <p:cNvSpPr/>
          <p:nvPr/>
        </p:nvSpPr>
        <p:spPr>
          <a:xfrm>
            <a:off x="1803400" y="482600"/>
            <a:ext cx="0" cy="74613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1119"/>
                </a:moveTo>
                <a:lnTo>
                  <a:pt x="0" y="0"/>
                </a:lnTo>
                <a:lnTo>
                  <a:pt x="0" y="7111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3" name="bk object 46"/>
          <p:cNvSpPr/>
          <p:nvPr/>
        </p:nvSpPr>
        <p:spPr>
          <a:xfrm>
            <a:off x="1789113" y="452438"/>
            <a:ext cx="155575" cy="30162"/>
          </a:xfrm>
          <a:custGeom>
            <a:avLst/>
            <a:gdLst/>
            <a:ahLst/>
            <a:cxnLst/>
            <a:rect l="l" t="t" r="r" b="b"/>
            <a:pathLst>
              <a:path w="147319" h="27940">
                <a:moveTo>
                  <a:pt x="0" y="27940"/>
                </a:moveTo>
                <a:lnTo>
                  <a:pt x="146888" y="27940"/>
                </a:lnTo>
                <a:lnTo>
                  <a:pt x="146888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4" name="bk object 47"/>
          <p:cNvSpPr/>
          <p:nvPr/>
        </p:nvSpPr>
        <p:spPr>
          <a:xfrm>
            <a:off x="1803400" y="377825"/>
            <a:ext cx="0" cy="74613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1120"/>
                </a:moveTo>
                <a:lnTo>
                  <a:pt x="0" y="0"/>
                </a:lnTo>
                <a:lnTo>
                  <a:pt x="0" y="7112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5" name="bk object 48"/>
          <p:cNvSpPr/>
          <p:nvPr/>
        </p:nvSpPr>
        <p:spPr>
          <a:xfrm>
            <a:off x="1930400" y="481013"/>
            <a:ext cx="0" cy="76200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71577"/>
                </a:moveTo>
                <a:lnTo>
                  <a:pt x="0" y="0"/>
                </a:lnTo>
                <a:lnTo>
                  <a:pt x="0" y="7157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6" name="bk object 49"/>
          <p:cNvSpPr/>
          <p:nvPr/>
        </p:nvSpPr>
        <p:spPr>
          <a:xfrm>
            <a:off x="1930400" y="377825"/>
            <a:ext cx="0" cy="74613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71589"/>
                </a:moveTo>
                <a:lnTo>
                  <a:pt x="0" y="0"/>
                </a:lnTo>
                <a:lnTo>
                  <a:pt x="0" y="7158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7" name="bk object 50"/>
          <p:cNvSpPr/>
          <p:nvPr/>
        </p:nvSpPr>
        <p:spPr>
          <a:xfrm>
            <a:off x="3295650" y="377825"/>
            <a:ext cx="123825" cy="179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8" name="bk object 51"/>
          <p:cNvSpPr/>
          <p:nvPr/>
        </p:nvSpPr>
        <p:spPr>
          <a:xfrm>
            <a:off x="1354138" y="377825"/>
            <a:ext cx="174625" cy="1793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39" name="bk object 52"/>
          <p:cNvSpPr/>
          <p:nvPr/>
        </p:nvSpPr>
        <p:spPr>
          <a:xfrm>
            <a:off x="3179763" y="915988"/>
            <a:ext cx="125412" cy="1793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0" name="bk object 53"/>
          <p:cNvSpPr/>
          <p:nvPr/>
        </p:nvSpPr>
        <p:spPr>
          <a:xfrm>
            <a:off x="1354138" y="674688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510"/>
                </a:moveTo>
                <a:lnTo>
                  <a:pt x="26873" y="143510"/>
                </a:lnTo>
                <a:lnTo>
                  <a:pt x="26873" y="0"/>
                </a:lnTo>
                <a:lnTo>
                  <a:pt x="0" y="0"/>
                </a:lnTo>
                <a:lnTo>
                  <a:pt x="0" y="14351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1" name="bk object 54"/>
          <p:cNvSpPr/>
          <p:nvPr/>
        </p:nvSpPr>
        <p:spPr>
          <a:xfrm>
            <a:off x="1354138" y="646113"/>
            <a:ext cx="147637" cy="28575"/>
          </a:xfrm>
          <a:custGeom>
            <a:avLst/>
            <a:gdLst/>
            <a:ahLst/>
            <a:cxnLst/>
            <a:rect l="l" t="t" r="r" b="b"/>
            <a:pathLst>
              <a:path w="139700" h="26670">
                <a:moveTo>
                  <a:pt x="0" y="26669"/>
                </a:moveTo>
                <a:lnTo>
                  <a:pt x="139230" y="26669"/>
                </a:lnTo>
                <a:lnTo>
                  <a:pt x="139230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2" name="bk object 55"/>
          <p:cNvSpPr/>
          <p:nvPr/>
        </p:nvSpPr>
        <p:spPr>
          <a:xfrm>
            <a:off x="1473200" y="674688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73" y="143154"/>
                </a:lnTo>
                <a:lnTo>
                  <a:pt x="26873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3" name="bk object 56"/>
          <p:cNvSpPr/>
          <p:nvPr/>
        </p:nvSpPr>
        <p:spPr>
          <a:xfrm>
            <a:off x="2911475" y="371475"/>
            <a:ext cx="158750" cy="190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4" name="bk object 57"/>
          <p:cNvSpPr/>
          <p:nvPr/>
        </p:nvSpPr>
        <p:spPr>
          <a:xfrm>
            <a:off x="3392488" y="944563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41"/>
                </a:moveTo>
                <a:lnTo>
                  <a:pt x="26873" y="143141"/>
                </a:lnTo>
                <a:lnTo>
                  <a:pt x="26873" y="0"/>
                </a:lnTo>
                <a:lnTo>
                  <a:pt x="0" y="0"/>
                </a:lnTo>
                <a:lnTo>
                  <a:pt x="0" y="14314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5" name="bk object 58"/>
          <p:cNvSpPr/>
          <p:nvPr/>
        </p:nvSpPr>
        <p:spPr>
          <a:xfrm>
            <a:off x="3328988" y="915988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79" h="27305">
                <a:moveTo>
                  <a:pt x="0" y="26911"/>
                </a:moveTo>
                <a:lnTo>
                  <a:pt x="144335" y="26911"/>
                </a:lnTo>
                <a:lnTo>
                  <a:pt x="144335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6" name="bk object 59"/>
          <p:cNvSpPr/>
          <p:nvPr/>
        </p:nvSpPr>
        <p:spPr>
          <a:xfrm>
            <a:off x="3452813" y="371475"/>
            <a:ext cx="190500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7" name="bk object 60"/>
          <p:cNvSpPr/>
          <p:nvPr/>
        </p:nvSpPr>
        <p:spPr>
          <a:xfrm>
            <a:off x="3165475" y="406400"/>
            <a:ext cx="28575" cy="150813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85" y="143154"/>
                </a:lnTo>
                <a:lnTo>
                  <a:pt x="26885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8" name="bk object 61"/>
          <p:cNvSpPr/>
          <p:nvPr/>
        </p:nvSpPr>
        <p:spPr>
          <a:xfrm>
            <a:off x="3103563" y="377825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80" h="27304">
                <a:moveTo>
                  <a:pt x="0" y="26911"/>
                </a:moveTo>
                <a:lnTo>
                  <a:pt x="144335" y="26911"/>
                </a:lnTo>
                <a:lnTo>
                  <a:pt x="144335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49" name="bk object 62"/>
          <p:cNvSpPr/>
          <p:nvPr/>
        </p:nvSpPr>
        <p:spPr>
          <a:xfrm>
            <a:off x="1581150" y="377825"/>
            <a:ext cx="155575" cy="1793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0" name="bk object 63"/>
          <p:cNvSpPr/>
          <p:nvPr/>
        </p:nvSpPr>
        <p:spPr>
          <a:xfrm>
            <a:off x="1546225" y="641350"/>
            <a:ext cx="190500" cy="190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1" name="bk object 64"/>
          <p:cNvSpPr/>
          <p:nvPr/>
        </p:nvSpPr>
        <p:spPr>
          <a:xfrm>
            <a:off x="2441575" y="1068388"/>
            <a:ext cx="117475" cy="26987"/>
          </a:xfrm>
          <a:custGeom>
            <a:avLst/>
            <a:gdLst/>
            <a:ahLst/>
            <a:cxnLst/>
            <a:rect l="l" t="t" r="r" b="b"/>
            <a:pathLst>
              <a:path w="111760" h="26669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2" name="bk object 65"/>
          <p:cNvSpPr/>
          <p:nvPr/>
        </p:nvSpPr>
        <p:spPr>
          <a:xfrm>
            <a:off x="2441575" y="1020763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3" name="bk object 66"/>
          <p:cNvSpPr/>
          <p:nvPr/>
        </p:nvSpPr>
        <p:spPr>
          <a:xfrm>
            <a:off x="2441575" y="990600"/>
            <a:ext cx="117475" cy="30163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4" name="bk object 67"/>
          <p:cNvSpPr/>
          <p:nvPr/>
        </p:nvSpPr>
        <p:spPr>
          <a:xfrm>
            <a:off x="2441575" y="944563"/>
            <a:ext cx="28575" cy="46037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5" name="bk object 68"/>
          <p:cNvSpPr/>
          <p:nvPr/>
        </p:nvSpPr>
        <p:spPr>
          <a:xfrm>
            <a:off x="2441575" y="915988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69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6" name="bk object 69"/>
          <p:cNvSpPr/>
          <p:nvPr/>
        </p:nvSpPr>
        <p:spPr>
          <a:xfrm>
            <a:off x="2859088" y="915988"/>
            <a:ext cx="155575" cy="179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7" name="bk object 70"/>
          <p:cNvSpPr/>
          <p:nvPr/>
        </p:nvSpPr>
        <p:spPr>
          <a:xfrm>
            <a:off x="2600325" y="915988"/>
            <a:ext cx="217488" cy="1793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8" name="bk object 71"/>
          <p:cNvSpPr/>
          <p:nvPr/>
        </p:nvSpPr>
        <p:spPr>
          <a:xfrm>
            <a:off x="1354138" y="915988"/>
            <a:ext cx="174625" cy="1793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59" name="bk object 72"/>
          <p:cNvSpPr/>
          <p:nvPr/>
        </p:nvSpPr>
        <p:spPr>
          <a:xfrm>
            <a:off x="1995488" y="911225"/>
            <a:ext cx="190500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0" name="bk object 73"/>
          <p:cNvSpPr/>
          <p:nvPr/>
        </p:nvSpPr>
        <p:spPr>
          <a:xfrm>
            <a:off x="1573213" y="911225"/>
            <a:ext cx="190500" cy="190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1" name="bk object 74"/>
          <p:cNvSpPr/>
          <p:nvPr/>
        </p:nvSpPr>
        <p:spPr>
          <a:xfrm>
            <a:off x="1792288" y="915988"/>
            <a:ext cx="176212" cy="1793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2" name="bk object 75"/>
          <p:cNvSpPr/>
          <p:nvPr/>
        </p:nvSpPr>
        <p:spPr>
          <a:xfrm>
            <a:off x="2212975" y="915988"/>
            <a:ext cx="193675" cy="2206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3" name="bk object 76"/>
          <p:cNvSpPr/>
          <p:nvPr/>
        </p:nvSpPr>
        <p:spPr>
          <a:xfrm>
            <a:off x="7739063" y="2573338"/>
            <a:ext cx="698500" cy="698500"/>
          </a:xfrm>
          <a:custGeom>
            <a:avLst/>
            <a:gdLst/>
            <a:ahLst/>
            <a:cxnLst/>
            <a:rect l="l" t="t" r="r" b="b"/>
            <a:pathLst>
              <a:path w="660400" h="661669">
                <a:moveTo>
                  <a:pt x="0" y="661149"/>
                </a:moveTo>
                <a:lnTo>
                  <a:pt x="660387" y="661149"/>
                </a:lnTo>
                <a:lnTo>
                  <a:pt x="660387" y="0"/>
                </a:lnTo>
                <a:lnTo>
                  <a:pt x="0" y="0"/>
                </a:lnTo>
                <a:lnTo>
                  <a:pt x="0" y="661149"/>
                </a:lnTo>
                <a:close/>
              </a:path>
            </a:pathLst>
          </a:custGeom>
          <a:solidFill>
            <a:srgbClr val="F0141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4" name="bk object 77"/>
          <p:cNvSpPr/>
          <p:nvPr/>
        </p:nvSpPr>
        <p:spPr>
          <a:xfrm>
            <a:off x="7739063" y="1873250"/>
            <a:ext cx="698500" cy="700088"/>
          </a:xfrm>
          <a:custGeom>
            <a:avLst/>
            <a:gdLst/>
            <a:ahLst/>
            <a:cxnLst/>
            <a:rect l="l" t="t" r="r" b="b"/>
            <a:pathLst>
              <a:path w="660400" h="661669">
                <a:moveTo>
                  <a:pt x="660400" y="0"/>
                </a:moveTo>
                <a:lnTo>
                  <a:pt x="0" y="0"/>
                </a:lnTo>
                <a:lnTo>
                  <a:pt x="0" y="661149"/>
                </a:lnTo>
                <a:lnTo>
                  <a:pt x="660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5" name="bk object 78"/>
          <p:cNvSpPr/>
          <p:nvPr/>
        </p:nvSpPr>
        <p:spPr>
          <a:xfrm>
            <a:off x="9137650" y="1873250"/>
            <a:ext cx="1397000" cy="1398588"/>
          </a:xfrm>
          <a:custGeom>
            <a:avLst/>
            <a:gdLst/>
            <a:ahLst/>
            <a:cxnLst/>
            <a:rect l="l" t="t" r="r" b="b"/>
            <a:pathLst>
              <a:path w="1320800" h="1322705">
                <a:moveTo>
                  <a:pt x="1320800" y="0"/>
                </a:moveTo>
                <a:lnTo>
                  <a:pt x="660387" y="0"/>
                </a:lnTo>
                <a:lnTo>
                  <a:pt x="0" y="661149"/>
                </a:lnTo>
                <a:lnTo>
                  <a:pt x="660387" y="661149"/>
                </a:lnTo>
                <a:lnTo>
                  <a:pt x="1320800" y="1322298"/>
                </a:lnTo>
                <a:lnTo>
                  <a:pt x="1320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6" name="bk object 79"/>
          <p:cNvSpPr/>
          <p:nvPr/>
        </p:nvSpPr>
        <p:spPr>
          <a:xfrm>
            <a:off x="8437563" y="2573338"/>
            <a:ext cx="1398587" cy="1398587"/>
          </a:xfrm>
          <a:custGeom>
            <a:avLst/>
            <a:gdLst/>
            <a:ahLst/>
            <a:cxnLst/>
            <a:rect l="l" t="t" r="r" b="b"/>
            <a:pathLst>
              <a:path w="1320800" h="1322704">
                <a:moveTo>
                  <a:pt x="660400" y="0"/>
                </a:moveTo>
                <a:lnTo>
                  <a:pt x="660400" y="661149"/>
                </a:lnTo>
                <a:lnTo>
                  <a:pt x="0" y="661149"/>
                </a:lnTo>
                <a:lnTo>
                  <a:pt x="660400" y="1322298"/>
                </a:lnTo>
                <a:lnTo>
                  <a:pt x="1320787" y="661149"/>
                </a:lnTo>
                <a:lnTo>
                  <a:pt x="660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7" name="bk object 80"/>
          <p:cNvSpPr/>
          <p:nvPr/>
        </p:nvSpPr>
        <p:spPr>
          <a:xfrm>
            <a:off x="7739063" y="3271838"/>
            <a:ext cx="698500" cy="700087"/>
          </a:xfrm>
          <a:custGeom>
            <a:avLst/>
            <a:gdLst/>
            <a:ahLst/>
            <a:cxnLst/>
            <a:rect l="l" t="t" r="r" b="b"/>
            <a:pathLst>
              <a:path w="660400" h="661670">
                <a:moveTo>
                  <a:pt x="660387" y="0"/>
                </a:moveTo>
                <a:lnTo>
                  <a:pt x="0" y="0"/>
                </a:lnTo>
                <a:lnTo>
                  <a:pt x="660387" y="661149"/>
                </a:lnTo>
                <a:lnTo>
                  <a:pt x="6603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8" name="bk object 81"/>
          <p:cNvSpPr/>
          <p:nvPr/>
        </p:nvSpPr>
        <p:spPr>
          <a:xfrm>
            <a:off x="9836150" y="3271838"/>
            <a:ext cx="700088" cy="700087"/>
          </a:xfrm>
          <a:custGeom>
            <a:avLst/>
            <a:gdLst/>
            <a:ahLst/>
            <a:cxnLst/>
            <a:rect l="l" t="t" r="r" b="b"/>
            <a:pathLst>
              <a:path w="661034" h="661670">
                <a:moveTo>
                  <a:pt x="660412" y="0"/>
                </a:moveTo>
                <a:lnTo>
                  <a:pt x="0" y="0"/>
                </a:lnTo>
                <a:lnTo>
                  <a:pt x="0" y="661136"/>
                </a:lnTo>
                <a:lnTo>
                  <a:pt x="6604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69" name="bk object 82"/>
          <p:cNvSpPr/>
          <p:nvPr/>
        </p:nvSpPr>
        <p:spPr>
          <a:xfrm>
            <a:off x="8437563" y="3971925"/>
            <a:ext cx="1398587" cy="698500"/>
          </a:xfrm>
          <a:custGeom>
            <a:avLst/>
            <a:gdLst/>
            <a:ahLst/>
            <a:cxnLst/>
            <a:rect l="l" t="t" r="r" b="b"/>
            <a:pathLst>
              <a:path w="1320800" h="661670">
                <a:moveTo>
                  <a:pt x="1320787" y="0"/>
                </a:moveTo>
                <a:lnTo>
                  <a:pt x="0" y="0"/>
                </a:lnTo>
                <a:lnTo>
                  <a:pt x="660400" y="661149"/>
                </a:lnTo>
                <a:lnTo>
                  <a:pt x="13207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0" name="bk object 83"/>
          <p:cNvSpPr/>
          <p:nvPr/>
        </p:nvSpPr>
        <p:spPr>
          <a:xfrm>
            <a:off x="8437563" y="1873250"/>
            <a:ext cx="700087" cy="1398588"/>
          </a:xfrm>
          <a:custGeom>
            <a:avLst/>
            <a:gdLst/>
            <a:ahLst/>
            <a:cxnLst/>
            <a:rect l="l" t="t" r="r" b="b"/>
            <a:pathLst>
              <a:path w="660400" h="1322705">
                <a:moveTo>
                  <a:pt x="0" y="0"/>
                </a:moveTo>
                <a:lnTo>
                  <a:pt x="0" y="1322298"/>
                </a:lnTo>
                <a:lnTo>
                  <a:pt x="660400" y="6611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1" name="bk object 84"/>
          <p:cNvSpPr/>
          <p:nvPr/>
        </p:nvSpPr>
        <p:spPr>
          <a:xfrm>
            <a:off x="398463" y="911225"/>
            <a:ext cx="177800" cy="179388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68541" y="168732"/>
                </a:moveTo>
                <a:lnTo>
                  <a:pt x="0" y="168732"/>
                </a:lnTo>
                <a:lnTo>
                  <a:pt x="0" y="0"/>
                </a:lnTo>
                <a:lnTo>
                  <a:pt x="168541" y="0"/>
                </a:lnTo>
                <a:lnTo>
                  <a:pt x="168541" y="168732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2" name="bk object 85"/>
          <p:cNvSpPr/>
          <p:nvPr/>
        </p:nvSpPr>
        <p:spPr>
          <a:xfrm>
            <a:off x="933450" y="733425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38061" y="0"/>
                </a:moveTo>
                <a:lnTo>
                  <a:pt x="0" y="0"/>
                </a:lnTo>
                <a:lnTo>
                  <a:pt x="0" y="168732"/>
                </a:lnTo>
                <a:lnTo>
                  <a:pt x="168541" y="168732"/>
                </a:lnTo>
                <a:lnTo>
                  <a:pt x="138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3" name="bk object 86"/>
          <p:cNvSpPr/>
          <p:nvPr/>
        </p:nvSpPr>
        <p:spPr>
          <a:xfrm>
            <a:off x="933450" y="37623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68541" y="168732"/>
                </a:moveTo>
                <a:lnTo>
                  <a:pt x="0" y="168732"/>
                </a:lnTo>
                <a:lnTo>
                  <a:pt x="0" y="0"/>
                </a:lnTo>
                <a:lnTo>
                  <a:pt x="168541" y="0"/>
                </a:lnTo>
                <a:lnTo>
                  <a:pt x="168541" y="168732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4" name="bk object 87"/>
          <p:cNvSpPr/>
          <p:nvPr/>
        </p:nvSpPr>
        <p:spPr>
          <a:xfrm>
            <a:off x="398463" y="554038"/>
            <a:ext cx="177800" cy="179387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68541" y="168732"/>
                </a:moveTo>
                <a:lnTo>
                  <a:pt x="0" y="168732"/>
                </a:lnTo>
                <a:lnTo>
                  <a:pt x="0" y="0"/>
                </a:lnTo>
                <a:lnTo>
                  <a:pt x="168541" y="0"/>
                </a:lnTo>
                <a:lnTo>
                  <a:pt x="168541" y="168732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5" name="bk object 88"/>
          <p:cNvSpPr/>
          <p:nvPr/>
        </p:nvSpPr>
        <p:spPr>
          <a:xfrm>
            <a:off x="398463" y="733425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64" y="0"/>
                </a:moveTo>
                <a:lnTo>
                  <a:pt x="51467" y="6629"/>
                </a:lnTo>
                <a:lnTo>
                  <a:pt x="24682" y="24709"/>
                </a:lnTo>
                <a:lnTo>
                  <a:pt x="6622" y="51526"/>
                </a:lnTo>
                <a:lnTo>
                  <a:pt x="0" y="84366"/>
                </a:lnTo>
                <a:lnTo>
                  <a:pt x="6622" y="117206"/>
                </a:lnTo>
                <a:lnTo>
                  <a:pt x="24682" y="144022"/>
                </a:lnTo>
                <a:lnTo>
                  <a:pt x="51467" y="162102"/>
                </a:lnTo>
                <a:lnTo>
                  <a:pt x="84264" y="168732"/>
                </a:lnTo>
                <a:lnTo>
                  <a:pt x="117069" y="162102"/>
                </a:lnTo>
                <a:lnTo>
                  <a:pt x="143857" y="144022"/>
                </a:lnTo>
                <a:lnTo>
                  <a:pt x="161918" y="117206"/>
                </a:lnTo>
                <a:lnTo>
                  <a:pt x="168541" y="84366"/>
                </a:lnTo>
                <a:lnTo>
                  <a:pt x="161918" y="51526"/>
                </a:lnTo>
                <a:lnTo>
                  <a:pt x="143857" y="24709"/>
                </a:lnTo>
                <a:lnTo>
                  <a:pt x="117069" y="6629"/>
                </a:lnTo>
                <a:lnTo>
                  <a:pt x="8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6" name="bk object 89"/>
          <p:cNvSpPr/>
          <p:nvPr/>
        </p:nvSpPr>
        <p:spPr>
          <a:xfrm>
            <a:off x="933450" y="911225"/>
            <a:ext cx="177800" cy="179388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64" y="0"/>
                </a:moveTo>
                <a:lnTo>
                  <a:pt x="51467" y="6629"/>
                </a:lnTo>
                <a:lnTo>
                  <a:pt x="24682" y="24709"/>
                </a:lnTo>
                <a:lnTo>
                  <a:pt x="6622" y="51526"/>
                </a:lnTo>
                <a:lnTo>
                  <a:pt x="0" y="84366"/>
                </a:lnTo>
                <a:lnTo>
                  <a:pt x="6622" y="117208"/>
                </a:lnTo>
                <a:lnTo>
                  <a:pt x="24682" y="144029"/>
                </a:lnTo>
                <a:lnTo>
                  <a:pt x="51467" y="162113"/>
                </a:lnTo>
                <a:lnTo>
                  <a:pt x="84264" y="168744"/>
                </a:lnTo>
                <a:lnTo>
                  <a:pt x="117069" y="162113"/>
                </a:lnTo>
                <a:lnTo>
                  <a:pt x="143857" y="144029"/>
                </a:lnTo>
                <a:lnTo>
                  <a:pt x="161918" y="117208"/>
                </a:lnTo>
                <a:lnTo>
                  <a:pt x="168541" y="84366"/>
                </a:lnTo>
                <a:lnTo>
                  <a:pt x="161918" y="51526"/>
                </a:lnTo>
                <a:lnTo>
                  <a:pt x="143857" y="24709"/>
                </a:lnTo>
                <a:lnTo>
                  <a:pt x="117069" y="6629"/>
                </a:lnTo>
                <a:lnTo>
                  <a:pt x="84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7" name="bk object 90"/>
          <p:cNvSpPr/>
          <p:nvPr/>
        </p:nvSpPr>
        <p:spPr>
          <a:xfrm>
            <a:off x="576263" y="554038"/>
            <a:ext cx="179387" cy="179387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84277" y="0"/>
                </a:moveTo>
                <a:lnTo>
                  <a:pt x="51472" y="6627"/>
                </a:lnTo>
                <a:lnTo>
                  <a:pt x="24684" y="24703"/>
                </a:lnTo>
                <a:lnTo>
                  <a:pt x="6622" y="51515"/>
                </a:lnTo>
                <a:lnTo>
                  <a:pt x="0" y="84353"/>
                </a:lnTo>
                <a:lnTo>
                  <a:pt x="6622" y="117195"/>
                </a:lnTo>
                <a:lnTo>
                  <a:pt x="24684" y="144016"/>
                </a:lnTo>
                <a:lnTo>
                  <a:pt x="51472" y="162100"/>
                </a:lnTo>
                <a:lnTo>
                  <a:pt x="84277" y="168732"/>
                </a:lnTo>
                <a:lnTo>
                  <a:pt x="117074" y="162100"/>
                </a:lnTo>
                <a:lnTo>
                  <a:pt x="143859" y="144016"/>
                </a:lnTo>
                <a:lnTo>
                  <a:pt x="161919" y="117195"/>
                </a:lnTo>
                <a:lnTo>
                  <a:pt x="168541" y="84353"/>
                </a:lnTo>
                <a:lnTo>
                  <a:pt x="161919" y="51515"/>
                </a:lnTo>
                <a:lnTo>
                  <a:pt x="143859" y="24703"/>
                </a:lnTo>
                <a:lnTo>
                  <a:pt x="117074" y="6627"/>
                </a:lnTo>
                <a:lnTo>
                  <a:pt x="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8" name="bk object 91"/>
          <p:cNvSpPr/>
          <p:nvPr/>
        </p:nvSpPr>
        <p:spPr>
          <a:xfrm>
            <a:off x="398463" y="37623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68909" h="168909">
                <a:moveTo>
                  <a:pt x="168541" y="0"/>
                </a:moveTo>
                <a:lnTo>
                  <a:pt x="0" y="0"/>
                </a:lnTo>
                <a:lnTo>
                  <a:pt x="0" y="168732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79" name="bk object 92"/>
          <p:cNvSpPr/>
          <p:nvPr/>
        </p:nvSpPr>
        <p:spPr>
          <a:xfrm>
            <a:off x="933450" y="554038"/>
            <a:ext cx="177800" cy="357187"/>
          </a:xfrm>
          <a:custGeom>
            <a:avLst/>
            <a:gdLst/>
            <a:ahLst/>
            <a:cxnLst/>
            <a:rect l="l" t="t" r="r" b="b"/>
            <a:pathLst>
              <a:path w="168909" h="337819">
                <a:moveTo>
                  <a:pt x="168541" y="0"/>
                </a:moveTo>
                <a:lnTo>
                  <a:pt x="0" y="168732"/>
                </a:lnTo>
                <a:lnTo>
                  <a:pt x="168541" y="337464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0" name="bk object 93"/>
          <p:cNvSpPr/>
          <p:nvPr/>
        </p:nvSpPr>
        <p:spPr>
          <a:xfrm>
            <a:off x="576263" y="376238"/>
            <a:ext cx="357187" cy="357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1" name="bk object 94"/>
          <p:cNvSpPr/>
          <p:nvPr/>
        </p:nvSpPr>
        <p:spPr>
          <a:xfrm>
            <a:off x="754063" y="376238"/>
            <a:ext cx="357187" cy="177800"/>
          </a:xfrm>
          <a:custGeom>
            <a:avLst/>
            <a:gdLst/>
            <a:ahLst/>
            <a:cxnLst/>
            <a:rect l="l" t="t" r="r" b="b"/>
            <a:pathLst>
              <a:path w="337184" h="168909">
                <a:moveTo>
                  <a:pt x="168541" y="0"/>
                </a:moveTo>
                <a:lnTo>
                  <a:pt x="0" y="168732"/>
                </a:lnTo>
                <a:lnTo>
                  <a:pt x="337083" y="168732"/>
                </a:lnTo>
                <a:lnTo>
                  <a:pt x="168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2" name="bk object 95"/>
          <p:cNvSpPr/>
          <p:nvPr/>
        </p:nvSpPr>
        <p:spPr>
          <a:xfrm>
            <a:off x="933450" y="1044575"/>
            <a:ext cx="17780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541" y="0"/>
                </a:lnTo>
              </a:path>
            </a:pathLst>
          </a:custGeom>
          <a:ln w="84366">
            <a:solidFill>
              <a:srgbClr val="FFFFFF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3" name="bk object 96"/>
          <p:cNvSpPr/>
          <p:nvPr/>
        </p:nvSpPr>
        <p:spPr>
          <a:xfrm>
            <a:off x="576263" y="733425"/>
            <a:ext cx="357187" cy="177800"/>
          </a:xfrm>
          <a:custGeom>
            <a:avLst/>
            <a:gdLst/>
            <a:ahLst/>
            <a:cxnLst/>
            <a:rect l="l" t="t" r="r" b="b"/>
            <a:pathLst>
              <a:path w="337184" h="168909">
                <a:moveTo>
                  <a:pt x="337083" y="0"/>
                </a:moveTo>
                <a:lnTo>
                  <a:pt x="0" y="0"/>
                </a:lnTo>
                <a:lnTo>
                  <a:pt x="168541" y="168732"/>
                </a:lnTo>
                <a:lnTo>
                  <a:pt x="337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4" name="bk object 97"/>
          <p:cNvSpPr/>
          <p:nvPr/>
        </p:nvSpPr>
        <p:spPr>
          <a:xfrm>
            <a:off x="2435225" y="646113"/>
            <a:ext cx="176213" cy="180975"/>
          </a:xfrm>
          <a:custGeom>
            <a:avLst/>
            <a:gdLst/>
            <a:ahLst/>
            <a:cxnLst/>
            <a:rect l="l" t="t" r="r" b="b"/>
            <a:pathLst>
              <a:path w="167005" h="170179">
                <a:moveTo>
                  <a:pt x="98196" y="0"/>
                </a:moveTo>
                <a:lnTo>
                  <a:pt x="68440" y="0"/>
                </a:lnTo>
                <a:lnTo>
                  <a:pt x="0" y="170078"/>
                </a:lnTo>
                <a:lnTo>
                  <a:pt x="28994" y="170078"/>
                </a:lnTo>
                <a:lnTo>
                  <a:pt x="44310" y="131724"/>
                </a:lnTo>
                <a:lnTo>
                  <a:pt x="151193" y="131724"/>
                </a:lnTo>
                <a:lnTo>
                  <a:pt x="140370" y="104825"/>
                </a:lnTo>
                <a:lnTo>
                  <a:pt x="55295" y="104825"/>
                </a:lnTo>
                <a:lnTo>
                  <a:pt x="83312" y="35026"/>
                </a:lnTo>
                <a:lnTo>
                  <a:pt x="112288" y="35026"/>
                </a:lnTo>
                <a:lnTo>
                  <a:pt x="98196" y="0"/>
                </a:lnTo>
                <a:close/>
              </a:path>
              <a:path w="167005" h="170179">
                <a:moveTo>
                  <a:pt x="151193" y="131724"/>
                </a:moveTo>
                <a:lnTo>
                  <a:pt x="122059" y="131724"/>
                </a:lnTo>
                <a:lnTo>
                  <a:pt x="137388" y="170078"/>
                </a:lnTo>
                <a:lnTo>
                  <a:pt x="166624" y="170078"/>
                </a:lnTo>
                <a:lnTo>
                  <a:pt x="151193" y="131724"/>
                </a:lnTo>
                <a:close/>
              </a:path>
              <a:path w="167005" h="170179">
                <a:moveTo>
                  <a:pt x="112288" y="35026"/>
                </a:moveTo>
                <a:lnTo>
                  <a:pt x="83312" y="35026"/>
                </a:lnTo>
                <a:lnTo>
                  <a:pt x="111328" y="104825"/>
                </a:lnTo>
                <a:lnTo>
                  <a:pt x="140370" y="104825"/>
                </a:lnTo>
                <a:lnTo>
                  <a:pt x="112288" y="35026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5" name="bk object 98"/>
          <p:cNvSpPr/>
          <p:nvPr/>
        </p:nvSpPr>
        <p:spPr>
          <a:xfrm>
            <a:off x="2452688" y="406400"/>
            <a:ext cx="28575" cy="150813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73" y="143154"/>
                </a:lnTo>
                <a:lnTo>
                  <a:pt x="26873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6" name="bk object 99"/>
          <p:cNvSpPr/>
          <p:nvPr/>
        </p:nvSpPr>
        <p:spPr>
          <a:xfrm>
            <a:off x="2389188" y="377825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80" h="27304">
                <a:moveTo>
                  <a:pt x="0" y="26911"/>
                </a:moveTo>
                <a:lnTo>
                  <a:pt x="144348" y="26911"/>
                </a:lnTo>
                <a:lnTo>
                  <a:pt x="144348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7" name="bk object 100"/>
          <p:cNvSpPr/>
          <p:nvPr/>
        </p:nvSpPr>
        <p:spPr>
          <a:xfrm>
            <a:off x="2752725" y="377825"/>
            <a:ext cx="125413" cy="179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8" name="bk object 101"/>
          <p:cNvSpPr/>
          <p:nvPr/>
        </p:nvSpPr>
        <p:spPr>
          <a:xfrm>
            <a:off x="2647950" y="646113"/>
            <a:ext cx="173038" cy="180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89" name="bk object 102"/>
          <p:cNvSpPr/>
          <p:nvPr/>
        </p:nvSpPr>
        <p:spPr>
          <a:xfrm>
            <a:off x="2581275" y="528638"/>
            <a:ext cx="119063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0" name="bk object 103"/>
          <p:cNvSpPr/>
          <p:nvPr/>
        </p:nvSpPr>
        <p:spPr>
          <a:xfrm>
            <a:off x="2581275" y="482600"/>
            <a:ext cx="30163" cy="46038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1" name="bk object 104"/>
          <p:cNvSpPr/>
          <p:nvPr/>
        </p:nvSpPr>
        <p:spPr>
          <a:xfrm>
            <a:off x="2581275" y="452438"/>
            <a:ext cx="119063" cy="30162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2" name="bk object 105"/>
          <p:cNvSpPr/>
          <p:nvPr/>
        </p:nvSpPr>
        <p:spPr>
          <a:xfrm>
            <a:off x="2581275" y="404813"/>
            <a:ext cx="30163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3" name="bk object 106"/>
          <p:cNvSpPr/>
          <p:nvPr/>
        </p:nvSpPr>
        <p:spPr>
          <a:xfrm>
            <a:off x="2581275" y="377825"/>
            <a:ext cx="119063" cy="26988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4" name="bk object 107"/>
          <p:cNvSpPr/>
          <p:nvPr/>
        </p:nvSpPr>
        <p:spPr>
          <a:xfrm>
            <a:off x="1855788" y="646113"/>
            <a:ext cx="195262" cy="220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5" name="bk object 108"/>
          <p:cNvSpPr/>
          <p:nvPr/>
        </p:nvSpPr>
        <p:spPr>
          <a:xfrm>
            <a:off x="1997075" y="377825"/>
            <a:ext cx="155575" cy="179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6" name="bk object 109"/>
          <p:cNvSpPr/>
          <p:nvPr/>
        </p:nvSpPr>
        <p:spPr>
          <a:xfrm>
            <a:off x="2085975" y="7985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7" name="bk object 110"/>
          <p:cNvSpPr/>
          <p:nvPr/>
        </p:nvSpPr>
        <p:spPr>
          <a:xfrm>
            <a:off x="2085975" y="750888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85" y="44450"/>
                </a:lnTo>
                <a:lnTo>
                  <a:pt x="26885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8" name="bk object 111"/>
          <p:cNvSpPr/>
          <p:nvPr/>
        </p:nvSpPr>
        <p:spPr>
          <a:xfrm>
            <a:off x="2085975" y="7223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99" name="bk object 112"/>
          <p:cNvSpPr/>
          <p:nvPr/>
        </p:nvSpPr>
        <p:spPr>
          <a:xfrm>
            <a:off x="2085975" y="674688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85" y="44450"/>
                </a:lnTo>
                <a:lnTo>
                  <a:pt x="26885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0" name="bk object 113"/>
          <p:cNvSpPr/>
          <p:nvPr/>
        </p:nvSpPr>
        <p:spPr>
          <a:xfrm>
            <a:off x="2085975" y="646113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70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1" name="bk object 114"/>
          <p:cNvSpPr/>
          <p:nvPr/>
        </p:nvSpPr>
        <p:spPr>
          <a:xfrm>
            <a:off x="2197100" y="371475"/>
            <a:ext cx="160338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2" name="bk object 115"/>
          <p:cNvSpPr/>
          <p:nvPr/>
        </p:nvSpPr>
        <p:spPr>
          <a:xfrm>
            <a:off x="2238375" y="646113"/>
            <a:ext cx="177800" cy="180975"/>
          </a:xfrm>
          <a:custGeom>
            <a:avLst/>
            <a:gdLst/>
            <a:ahLst/>
            <a:cxnLst/>
            <a:rect l="l" t="t" r="r" b="b"/>
            <a:pathLst>
              <a:path w="167005" h="170179">
                <a:moveTo>
                  <a:pt x="98196" y="0"/>
                </a:moveTo>
                <a:lnTo>
                  <a:pt x="68440" y="0"/>
                </a:lnTo>
                <a:lnTo>
                  <a:pt x="0" y="170052"/>
                </a:lnTo>
                <a:lnTo>
                  <a:pt x="28981" y="170052"/>
                </a:lnTo>
                <a:lnTo>
                  <a:pt x="83324" y="35013"/>
                </a:lnTo>
                <a:lnTo>
                  <a:pt x="112285" y="35013"/>
                </a:lnTo>
                <a:lnTo>
                  <a:pt x="98196" y="0"/>
                </a:lnTo>
                <a:close/>
              </a:path>
              <a:path w="167005" h="170179">
                <a:moveTo>
                  <a:pt x="112285" y="35013"/>
                </a:moveTo>
                <a:lnTo>
                  <a:pt x="83324" y="35013"/>
                </a:lnTo>
                <a:lnTo>
                  <a:pt x="137388" y="170052"/>
                </a:lnTo>
                <a:lnTo>
                  <a:pt x="166624" y="170052"/>
                </a:lnTo>
                <a:lnTo>
                  <a:pt x="112285" y="35013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3" name="bk object 116"/>
          <p:cNvSpPr/>
          <p:nvPr/>
        </p:nvSpPr>
        <p:spPr>
          <a:xfrm>
            <a:off x="1789113" y="452438"/>
            <a:ext cx="155575" cy="30162"/>
          </a:xfrm>
          <a:custGeom>
            <a:avLst/>
            <a:gdLst/>
            <a:ahLst/>
            <a:cxnLst/>
            <a:rect l="l" t="t" r="r" b="b"/>
            <a:pathLst>
              <a:path w="147319" h="27940">
                <a:moveTo>
                  <a:pt x="0" y="27940"/>
                </a:moveTo>
                <a:lnTo>
                  <a:pt x="146888" y="27940"/>
                </a:lnTo>
                <a:lnTo>
                  <a:pt x="146888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4" name="bk object 117"/>
          <p:cNvSpPr/>
          <p:nvPr/>
        </p:nvSpPr>
        <p:spPr>
          <a:xfrm>
            <a:off x="3295650" y="377825"/>
            <a:ext cx="123825" cy="179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5" name="bk object 118"/>
          <p:cNvSpPr/>
          <p:nvPr/>
        </p:nvSpPr>
        <p:spPr>
          <a:xfrm>
            <a:off x="1354138" y="377825"/>
            <a:ext cx="174625" cy="1793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6" name="bk object 119"/>
          <p:cNvSpPr/>
          <p:nvPr/>
        </p:nvSpPr>
        <p:spPr>
          <a:xfrm>
            <a:off x="3179763" y="915988"/>
            <a:ext cx="125412" cy="1793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7" name="bk object 120"/>
          <p:cNvSpPr/>
          <p:nvPr/>
        </p:nvSpPr>
        <p:spPr>
          <a:xfrm>
            <a:off x="1354138" y="674688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510"/>
                </a:moveTo>
                <a:lnTo>
                  <a:pt x="26873" y="143510"/>
                </a:lnTo>
                <a:lnTo>
                  <a:pt x="26873" y="0"/>
                </a:lnTo>
                <a:lnTo>
                  <a:pt x="0" y="0"/>
                </a:lnTo>
                <a:lnTo>
                  <a:pt x="0" y="14351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8" name="bk object 121"/>
          <p:cNvSpPr/>
          <p:nvPr/>
        </p:nvSpPr>
        <p:spPr>
          <a:xfrm>
            <a:off x="1354138" y="646113"/>
            <a:ext cx="147637" cy="28575"/>
          </a:xfrm>
          <a:custGeom>
            <a:avLst/>
            <a:gdLst/>
            <a:ahLst/>
            <a:cxnLst/>
            <a:rect l="l" t="t" r="r" b="b"/>
            <a:pathLst>
              <a:path w="139700" h="26670">
                <a:moveTo>
                  <a:pt x="0" y="26669"/>
                </a:moveTo>
                <a:lnTo>
                  <a:pt x="139230" y="26669"/>
                </a:lnTo>
                <a:lnTo>
                  <a:pt x="139230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09" name="bk object 122"/>
          <p:cNvSpPr/>
          <p:nvPr/>
        </p:nvSpPr>
        <p:spPr>
          <a:xfrm>
            <a:off x="1473200" y="674688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73" y="143154"/>
                </a:lnTo>
                <a:lnTo>
                  <a:pt x="26873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0" name="bk object 123"/>
          <p:cNvSpPr/>
          <p:nvPr/>
        </p:nvSpPr>
        <p:spPr>
          <a:xfrm>
            <a:off x="2911475" y="371475"/>
            <a:ext cx="158750" cy="190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1" name="bk object 124"/>
          <p:cNvSpPr/>
          <p:nvPr/>
        </p:nvSpPr>
        <p:spPr>
          <a:xfrm>
            <a:off x="3392488" y="944563"/>
            <a:ext cx="28575" cy="152400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41"/>
                </a:moveTo>
                <a:lnTo>
                  <a:pt x="26873" y="143141"/>
                </a:lnTo>
                <a:lnTo>
                  <a:pt x="26873" y="0"/>
                </a:lnTo>
                <a:lnTo>
                  <a:pt x="0" y="0"/>
                </a:lnTo>
                <a:lnTo>
                  <a:pt x="0" y="14314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2" name="bk object 125"/>
          <p:cNvSpPr/>
          <p:nvPr/>
        </p:nvSpPr>
        <p:spPr>
          <a:xfrm>
            <a:off x="3328988" y="915988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79" h="27305">
                <a:moveTo>
                  <a:pt x="0" y="26911"/>
                </a:moveTo>
                <a:lnTo>
                  <a:pt x="144335" y="26911"/>
                </a:lnTo>
                <a:lnTo>
                  <a:pt x="144335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3" name="bk object 126"/>
          <p:cNvSpPr/>
          <p:nvPr/>
        </p:nvSpPr>
        <p:spPr>
          <a:xfrm>
            <a:off x="3452813" y="371475"/>
            <a:ext cx="190500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4" name="bk object 127"/>
          <p:cNvSpPr/>
          <p:nvPr/>
        </p:nvSpPr>
        <p:spPr>
          <a:xfrm>
            <a:off x="3165475" y="406400"/>
            <a:ext cx="28575" cy="150813"/>
          </a:xfrm>
          <a:custGeom>
            <a:avLst/>
            <a:gdLst/>
            <a:ahLst/>
            <a:cxnLst/>
            <a:rect l="l" t="t" r="r" b="b"/>
            <a:pathLst>
              <a:path w="27305" h="143509">
                <a:moveTo>
                  <a:pt x="0" y="143154"/>
                </a:moveTo>
                <a:lnTo>
                  <a:pt x="26885" y="143154"/>
                </a:lnTo>
                <a:lnTo>
                  <a:pt x="26885" y="0"/>
                </a:lnTo>
                <a:lnTo>
                  <a:pt x="0" y="0"/>
                </a:lnTo>
                <a:lnTo>
                  <a:pt x="0" y="14315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5" name="bk object 128"/>
          <p:cNvSpPr/>
          <p:nvPr/>
        </p:nvSpPr>
        <p:spPr>
          <a:xfrm>
            <a:off x="3103563" y="377825"/>
            <a:ext cx="153987" cy="28575"/>
          </a:xfrm>
          <a:custGeom>
            <a:avLst/>
            <a:gdLst/>
            <a:ahLst/>
            <a:cxnLst/>
            <a:rect l="l" t="t" r="r" b="b"/>
            <a:pathLst>
              <a:path w="144780" h="27304">
                <a:moveTo>
                  <a:pt x="0" y="26911"/>
                </a:moveTo>
                <a:lnTo>
                  <a:pt x="144335" y="26911"/>
                </a:lnTo>
                <a:lnTo>
                  <a:pt x="144335" y="0"/>
                </a:lnTo>
                <a:lnTo>
                  <a:pt x="0" y="0"/>
                </a:lnTo>
                <a:lnTo>
                  <a:pt x="0" y="2691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6" name="bk object 129"/>
          <p:cNvSpPr/>
          <p:nvPr/>
        </p:nvSpPr>
        <p:spPr>
          <a:xfrm>
            <a:off x="1581150" y="377825"/>
            <a:ext cx="155575" cy="1793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7" name="bk object 130"/>
          <p:cNvSpPr/>
          <p:nvPr/>
        </p:nvSpPr>
        <p:spPr>
          <a:xfrm>
            <a:off x="1546225" y="641350"/>
            <a:ext cx="190500" cy="190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8" name="bk object 131"/>
          <p:cNvSpPr/>
          <p:nvPr/>
        </p:nvSpPr>
        <p:spPr>
          <a:xfrm>
            <a:off x="2441575" y="1068388"/>
            <a:ext cx="117475" cy="26987"/>
          </a:xfrm>
          <a:custGeom>
            <a:avLst/>
            <a:gdLst/>
            <a:ahLst/>
            <a:cxnLst/>
            <a:rect l="l" t="t" r="r" b="b"/>
            <a:pathLst>
              <a:path w="111760" h="26669">
                <a:moveTo>
                  <a:pt x="0" y="26670"/>
                </a:moveTo>
                <a:lnTo>
                  <a:pt x="111137" y="26670"/>
                </a:lnTo>
                <a:lnTo>
                  <a:pt x="111137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19" name="bk object 132"/>
          <p:cNvSpPr/>
          <p:nvPr/>
        </p:nvSpPr>
        <p:spPr>
          <a:xfrm>
            <a:off x="2441575" y="1020763"/>
            <a:ext cx="28575" cy="47625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0" name="bk object 133"/>
          <p:cNvSpPr/>
          <p:nvPr/>
        </p:nvSpPr>
        <p:spPr>
          <a:xfrm>
            <a:off x="2441575" y="990600"/>
            <a:ext cx="117475" cy="30163"/>
          </a:xfrm>
          <a:custGeom>
            <a:avLst/>
            <a:gdLst/>
            <a:ahLst/>
            <a:cxnLst/>
            <a:rect l="l" t="t" r="r" b="b"/>
            <a:pathLst>
              <a:path w="111760" h="27940">
                <a:moveTo>
                  <a:pt x="0" y="27940"/>
                </a:moveTo>
                <a:lnTo>
                  <a:pt x="111137" y="27940"/>
                </a:lnTo>
                <a:lnTo>
                  <a:pt x="111137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1" name="bk object 134"/>
          <p:cNvSpPr/>
          <p:nvPr/>
        </p:nvSpPr>
        <p:spPr>
          <a:xfrm>
            <a:off x="2441575" y="944563"/>
            <a:ext cx="28575" cy="46037"/>
          </a:xfrm>
          <a:custGeom>
            <a:avLst/>
            <a:gdLst/>
            <a:ahLst/>
            <a:cxnLst/>
            <a:rect l="l" t="t" r="r" b="b"/>
            <a:pathLst>
              <a:path w="27305" h="44450">
                <a:moveTo>
                  <a:pt x="0" y="44450"/>
                </a:moveTo>
                <a:lnTo>
                  <a:pt x="26873" y="44450"/>
                </a:lnTo>
                <a:lnTo>
                  <a:pt x="26873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2" name="bk object 135"/>
          <p:cNvSpPr/>
          <p:nvPr/>
        </p:nvSpPr>
        <p:spPr>
          <a:xfrm>
            <a:off x="2441575" y="915988"/>
            <a:ext cx="117475" cy="28575"/>
          </a:xfrm>
          <a:custGeom>
            <a:avLst/>
            <a:gdLst/>
            <a:ahLst/>
            <a:cxnLst/>
            <a:rect l="l" t="t" r="r" b="b"/>
            <a:pathLst>
              <a:path w="111760" h="26669">
                <a:moveTo>
                  <a:pt x="0" y="26669"/>
                </a:moveTo>
                <a:lnTo>
                  <a:pt x="111137" y="26669"/>
                </a:lnTo>
                <a:lnTo>
                  <a:pt x="111137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3" name="bk object 136"/>
          <p:cNvSpPr/>
          <p:nvPr/>
        </p:nvSpPr>
        <p:spPr>
          <a:xfrm>
            <a:off x="2859088" y="915988"/>
            <a:ext cx="155575" cy="179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4" name="bk object 137"/>
          <p:cNvSpPr/>
          <p:nvPr/>
        </p:nvSpPr>
        <p:spPr>
          <a:xfrm>
            <a:off x="2600325" y="915988"/>
            <a:ext cx="217488" cy="1793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5" name="bk object 138"/>
          <p:cNvSpPr/>
          <p:nvPr/>
        </p:nvSpPr>
        <p:spPr>
          <a:xfrm>
            <a:off x="1354138" y="915988"/>
            <a:ext cx="174625" cy="1793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6" name="bk object 139"/>
          <p:cNvSpPr/>
          <p:nvPr/>
        </p:nvSpPr>
        <p:spPr>
          <a:xfrm>
            <a:off x="1995488" y="911225"/>
            <a:ext cx="190500" cy="19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7" name="bk object 140"/>
          <p:cNvSpPr/>
          <p:nvPr/>
        </p:nvSpPr>
        <p:spPr>
          <a:xfrm>
            <a:off x="1573213" y="911225"/>
            <a:ext cx="190500" cy="190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8" name="bk object 141"/>
          <p:cNvSpPr/>
          <p:nvPr/>
        </p:nvSpPr>
        <p:spPr>
          <a:xfrm>
            <a:off x="1792288" y="915988"/>
            <a:ext cx="176212" cy="1793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129" name="bk object 142"/>
          <p:cNvSpPr/>
          <p:nvPr/>
        </p:nvSpPr>
        <p:spPr>
          <a:xfrm>
            <a:off x="2212975" y="915988"/>
            <a:ext cx="193675" cy="2206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49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130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marL="16121">
              <a:lnSpc>
                <a:spcPts val="1148"/>
              </a:lnSpc>
              <a:defRPr sz="1058" b="0" i="0" spc="11" smtClean="0">
                <a:solidFill>
                  <a:srgbClr val="00998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Миссия. </a:t>
            </a:r>
            <a:r>
              <a:rPr lang="ru-RU" spc="0"/>
              <a:t>Приоритеты.</a:t>
            </a:r>
            <a:r>
              <a:rPr lang="ru-RU" spc="-63"/>
              <a:t> </a:t>
            </a:r>
            <a:r>
              <a:rPr lang="ru-RU" spc="0"/>
              <a:t>Механизмы</a:t>
            </a:r>
            <a:endParaRPr lang="ru-RU" spc="0" dirty="0"/>
          </a:p>
        </p:txBody>
      </p:sp>
      <p:sp>
        <p:nvSpPr>
          <p:cNvPr id="131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C0F618-D6A3-47AE-AD35-DB38A4C6A185}" type="datetimeFigureOut">
              <a:rPr lang="en-US"/>
              <a:pPr>
                <a:defRPr/>
              </a:pPr>
              <a:t>4/19/2022</a:t>
            </a:fld>
            <a:endParaRPr lang="en-US"/>
          </a:p>
        </p:txBody>
      </p:sp>
      <p:sp>
        <p:nvSpPr>
          <p:cNvPr id="132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6868">
              <a:lnSpc>
                <a:spcPts val="1354"/>
              </a:lnSpc>
              <a:defRPr sz="1269" b="0" i="0" spc="-5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51D14A7-B984-425E-8263-BF782E9EE7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90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4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7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7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7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7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8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4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22B91-FA6D-C244-8873-38E63DB4A7D9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95D7-CD7A-BF4D-8D71-7BD8EC73B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3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79.gif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1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5.gif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94.jpg"/><Relationship Id="rId7" Type="http://schemas.openxmlformats.org/officeDocument/2006/relationships/image" Target="../media/image95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o-rt.tatarstan.ru/rus/service.htm" TargetMode="External"/><Relationship Id="rId13" Type="http://schemas.openxmlformats.org/officeDocument/2006/relationships/image" Target="../media/image41.gif"/><Relationship Id="rId3" Type="http://schemas.openxmlformats.org/officeDocument/2006/relationships/hyperlink" Target="https://sto-rt.tatarstan.ru/rus/medicine" TargetMode="External"/><Relationship Id="rId7" Type="http://schemas.openxmlformats.org/officeDocument/2006/relationships/hyperlink" Target="https://sto-rt.tatarstan.ru/rus/farm.htm" TargetMode="External"/><Relationship Id="rId12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o-rt.tatarstan.ru/rus/putinnie.htm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sto-rt.tatarstan.ru/rus/conductor.htm" TargetMode="External"/><Relationship Id="rId10" Type="http://schemas.openxmlformats.org/officeDocument/2006/relationships/hyperlink" Target="https://sto-rt.tatarstan.ru/rus/energy.htm" TargetMode="External"/><Relationship Id="rId4" Type="http://schemas.openxmlformats.org/officeDocument/2006/relationships/hyperlink" Target="https://sto-rt.tatarstan.ru/rus/pedagogical.htm" TargetMode="External"/><Relationship Id="rId9" Type="http://schemas.openxmlformats.org/officeDocument/2006/relationships/hyperlink" Target="https://sto-rt.tatarstan.ru/rus/construction.ht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B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7" y="121149"/>
            <a:ext cx="2552956" cy="669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711" y="1903080"/>
            <a:ext cx="8902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О мерах поддержки молодежи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Республики Татарстан в 2022 году</a:t>
            </a:r>
            <a:endParaRPr lang="ru-RU" sz="3600" b="1" dirty="0">
              <a:solidFill>
                <a:schemeClr val="bg1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4558" y="4763531"/>
            <a:ext cx="63513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</a:rPr>
              <a:t>Особенность </a:t>
            </a:r>
            <a:r>
              <a:rPr lang="ru-RU" b="1" dirty="0" smtClean="0">
                <a:solidFill>
                  <a:srgbClr val="009B8E"/>
                </a:solidFill>
              </a:rPr>
              <a:t>программы - </a:t>
            </a:r>
            <a:r>
              <a:rPr lang="ru-RU" dirty="0" smtClean="0"/>
              <a:t>в </a:t>
            </a:r>
            <a:r>
              <a:rPr lang="ru-RU" dirty="0"/>
              <a:t>рамках </a:t>
            </a:r>
            <a:r>
              <a:rPr lang="ru-RU" b="1" dirty="0"/>
              <a:t>федерального проекта «Создание условий для лёгкого старта и комфортного ведения бизнеса»</a:t>
            </a:r>
            <a:r>
              <a:rPr lang="ru-RU" dirty="0"/>
              <a:t>, который входит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нацпроект «Малое и среднее предпринимательство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поддержка </a:t>
            </a:r>
            <a:r>
              <a:rPr lang="ru-RU" dirty="0" smtClean="0"/>
              <a:t>индивидуальной </a:t>
            </a:r>
            <a:r>
              <a:rPr lang="ru-RU" dirty="0"/>
              <a:t>предпринимательской инициативы</a:t>
            </a:r>
            <a:r>
              <a:rPr lang="ru-RU" dirty="0" smtClean="0"/>
              <a:t>» </a:t>
            </a:r>
            <a:r>
              <a:rPr lang="ru-RU" dirty="0" smtClean="0">
                <a:solidFill>
                  <a:srgbClr val="FF0000"/>
                </a:solidFill>
              </a:rPr>
              <a:t>Старт программы грантов - </a:t>
            </a:r>
            <a:r>
              <a:rPr lang="ru-RU" b="1" dirty="0" smtClean="0">
                <a:solidFill>
                  <a:srgbClr val="FF0000"/>
                </a:solidFill>
              </a:rPr>
              <a:t>июль 2022 г.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4327" y="4889882"/>
            <a:ext cx="3593761" cy="92333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Услуга </a:t>
            </a:r>
            <a:r>
              <a:rPr lang="ru-RU" b="1" dirty="0" smtClean="0">
                <a:solidFill>
                  <a:srgbClr val="FFFF00"/>
                </a:solidFill>
              </a:rPr>
              <a:t>предоставляется </a:t>
            </a:r>
            <a:r>
              <a:rPr lang="ru-RU" b="1" dirty="0" smtClean="0">
                <a:solidFill>
                  <a:schemeClr val="bg1"/>
                </a:solidFill>
              </a:rPr>
              <a:t>Министерством экономического развития РФ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403" y="1096101"/>
            <a:ext cx="48387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            </a:t>
            </a:r>
            <a:r>
              <a:rPr lang="ru-RU" b="1" dirty="0" smtClean="0">
                <a:solidFill>
                  <a:srgbClr val="FF0000"/>
                </a:solidFill>
              </a:rPr>
              <a:t>Грантовая поддержка молодых      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предпринимателей </a:t>
            </a:r>
          </a:p>
          <a:p>
            <a:endParaRPr lang="ru-RU" b="1" dirty="0" smtClean="0">
              <a:solidFill>
                <a:srgbClr val="009B8E"/>
              </a:solidFill>
            </a:endParaRPr>
          </a:p>
          <a:p>
            <a:r>
              <a:rPr lang="ru-RU" b="1" dirty="0" smtClean="0"/>
              <a:t>Возраст – от 14 до </a:t>
            </a:r>
            <a:r>
              <a:rPr lang="ru-RU" b="1" dirty="0"/>
              <a:t>25 лет </a:t>
            </a:r>
            <a:r>
              <a:rPr lang="ru-RU" dirty="0" smtClean="0"/>
              <a:t>(включительно)</a:t>
            </a:r>
          </a:p>
          <a:p>
            <a:r>
              <a:rPr lang="ru-RU" dirty="0" smtClean="0"/>
              <a:t>на </a:t>
            </a:r>
            <a:r>
              <a:rPr lang="ru-RU" dirty="0"/>
              <a:t>создание или развитие своих </a:t>
            </a:r>
            <a:r>
              <a:rPr lang="ru-RU" dirty="0" smtClean="0"/>
              <a:t>проектов  </a:t>
            </a:r>
            <a:endParaRPr lang="ru-RU" i="1" dirty="0" smtClean="0"/>
          </a:p>
          <a:p>
            <a:pPr>
              <a:tabLst>
                <a:tab pos="179388" algn="l"/>
              </a:tabLst>
            </a:pPr>
            <a:r>
              <a:rPr lang="ru-RU" sz="1700" i="1" dirty="0"/>
              <a:t>(</a:t>
            </a:r>
            <a:r>
              <a:rPr lang="ru-RU" sz="1700" i="1" dirty="0" smtClean="0"/>
              <a:t>для ИП</a:t>
            </a:r>
            <a:r>
              <a:rPr lang="ru-RU" sz="1700" i="1" dirty="0"/>
              <a:t>, </a:t>
            </a:r>
            <a:r>
              <a:rPr lang="ru-RU" sz="1700" i="1" dirty="0" smtClean="0"/>
              <a:t>для учредителей организаций)</a:t>
            </a:r>
            <a:endParaRPr lang="ru-RU" sz="1700" i="1" dirty="0"/>
          </a:p>
          <a:p>
            <a:endParaRPr lang="ru-RU" dirty="0"/>
          </a:p>
          <a:p>
            <a:r>
              <a:rPr lang="ru-RU" dirty="0" smtClean="0"/>
              <a:t>Размер гранта – на создание </a:t>
            </a:r>
            <a:r>
              <a:rPr lang="ru-RU" dirty="0"/>
              <a:t>или развитие собственного дела </a:t>
            </a:r>
            <a:r>
              <a:rPr lang="ru-RU" dirty="0" smtClean="0"/>
              <a:t>от </a:t>
            </a:r>
            <a:r>
              <a:rPr lang="ru-RU" dirty="0"/>
              <a:t>100 до 500 тыс. </a:t>
            </a:r>
            <a:r>
              <a:rPr lang="ru-RU" dirty="0" smtClean="0"/>
              <a:t>руб.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3902" y="3685205"/>
            <a:ext cx="4171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i="1" dirty="0" smtClean="0">
                <a:solidFill>
                  <a:srgbClr val="111111"/>
                </a:solidFill>
                <a:latin typeface="Helvetica Neue"/>
              </a:rPr>
              <a:t>Постановление Правительства РФ</a:t>
            </a:r>
          </a:p>
          <a:p>
            <a:pPr fontAlgn="base"/>
            <a:r>
              <a:rPr lang="ru-RU" i="1" dirty="0" smtClean="0">
                <a:solidFill>
                  <a:srgbClr val="111111"/>
                </a:solidFill>
                <a:latin typeface="Helvetica Neue"/>
              </a:rPr>
              <a:t>от </a:t>
            </a:r>
            <a:r>
              <a:rPr lang="ru-RU" i="1" dirty="0">
                <a:solidFill>
                  <a:srgbClr val="111111"/>
                </a:solidFill>
                <a:latin typeface="Helvetica Neue"/>
              </a:rPr>
              <a:t>19 марта 2022 года </a:t>
            </a:r>
            <a:r>
              <a:rPr lang="ru-RU" i="1" dirty="0" smtClean="0">
                <a:solidFill>
                  <a:srgbClr val="111111"/>
                </a:solidFill>
                <a:latin typeface="Helvetica Neue"/>
              </a:rPr>
              <a:t>№ 413</a:t>
            </a:r>
            <a:endParaRPr lang="ru-RU" i="1" dirty="0">
              <a:solidFill>
                <a:srgbClr val="111111"/>
              </a:solidFill>
              <a:effectLst/>
              <a:latin typeface="Helvetica Neue"/>
            </a:endParaRPr>
          </a:p>
        </p:txBody>
      </p:sp>
      <p:pic>
        <p:nvPicPr>
          <p:cNvPr id="6146" name="Picture 2" descr="http://qrcoder.ru/code/?https%3A%2F%2F%EC%EE%E9%E1%E8%E7%ED%E5%F1.%F0%F4%2Fanticrisis%2Fgranty-dlya-molodykh-predprinimateley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074" y="483628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076275" y="844763"/>
            <a:ext cx="5900057" cy="1754326"/>
          </a:xfrm>
          <a:prstGeom prst="rect">
            <a:avLst/>
          </a:prstGeom>
          <a:solidFill>
            <a:srgbClr val="3FAFA6"/>
          </a:solidFill>
          <a:ln w="12700"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Circe"/>
              </a:rPr>
              <a:t>Кто может получить гранты?</a:t>
            </a:r>
            <a:endParaRPr lang="ru-RU" dirty="0">
              <a:solidFill>
                <a:srgbClr val="FFFF00"/>
              </a:solidFill>
              <a:latin typeface="Circe"/>
            </a:endParaRPr>
          </a:p>
          <a:p>
            <a:r>
              <a:rPr lang="ru-RU" dirty="0">
                <a:solidFill>
                  <a:schemeClr val="bg1"/>
                </a:solidFill>
                <a:latin typeface="Circe"/>
              </a:rPr>
              <a:t>ИП и юридические лица, основанные лицами в возрасте от 14 до 25 лет (включительно). </a:t>
            </a:r>
            <a:endParaRPr lang="ru-RU" dirty="0" smtClean="0">
              <a:solidFill>
                <a:schemeClr val="bg1"/>
              </a:solidFill>
              <a:latin typeface="Circe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irce"/>
              </a:rPr>
              <a:t>До </a:t>
            </a:r>
            <a:r>
              <a:rPr lang="ru-RU" dirty="0">
                <a:solidFill>
                  <a:schemeClr val="bg1"/>
                </a:solidFill>
                <a:latin typeface="Circe"/>
              </a:rPr>
              <a:t>18 лет – с разрешения родителей. При этом, если речь о </a:t>
            </a:r>
            <a:r>
              <a:rPr lang="ru-RU" dirty="0" err="1">
                <a:solidFill>
                  <a:schemeClr val="bg1"/>
                </a:solidFill>
                <a:latin typeface="Circe"/>
              </a:rPr>
              <a:t>юрлице</a:t>
            </a:r>
            <a:r>
              <a:rPr lang="ru-RU" dirty="0">
                <a:solidFill>
                  <a:schemeClr val="bg1"/>
                </a:solidFill>
                <a:latin typeface="Circe"/>
              </a:rPr>
              <a:t>, то молодой человек должен владеть долей в компании свыше 50%.</a:t>
            </a:r>
            <a:endParaRPr lang="ru-RU" b="0" i="0" dirty="0">
              <a:solidFill>
                <a:schemeClr val="bg1"/>
              </a:solidFill>
              <a:effectLst/>
              <a:latin typeface="Circe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15335" y="2619179"/>
            <a:ext cx="5976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FAFA6"/>
                </a:solidFill>
                <a:latin typeface="Circe"/>
              </a:rPr>
              <a:t>Какие условия </a:t>
            </a:r>
            <a:r>
              <a:rPr lang="ru-RU" b="1" dirty="0">
                <a:solidFill>
                  <a:srgbClr val="3FAFA6"/>
                </a:solidFill>
                <a:latin typeface="Circe"/>
              </a:rPr>
              <a:t>получения гранта?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Circe"/>
              </a:rPr>
              <a:t>Прохождение бесплатного обучения в центре «Мой бизнес» по основам предпринимательской </a:t>
            </a:r>
            <a:r>
              <a:rPr lang="ru-RU" sz="1400" dirty="0" smtClean="0">
                <a:solidFill>
                  <a:srgbClr val="000000"/>
                </a:solidFill>
                <a:latin typeface="Circe"/>
              </a:rPr>
              <a:t>деятельности. Длительность </a:t>
            </a:r>
            <a:r>
              <a:rPr lang="ru-RU" sz="1400" dirty="0">
                <a:solidFill>
                  <a:srgbClr val="000000"/>
                </a:solidFill>
                <a:latin typeface="Circe"/>
              </a:rPr>
              <a:t>обучения – не менее 16 часов. </a:t>
            </a:r>
            <a:endParaRPr lang="ru-RU" sz="1400" dirty="0" smtClean="0">
              <a:solidFill>
                <a:srgbClr val="000000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0000"/>
                </a:solidFill>
                <a:latin typeface="Circe"/>
              </a:rPr>
              <a:t>Софинансирование</a:t>
            </a:r>
            <a:r>
              <a:rPr lang="ru-RU" sz="1400" dirty="0" smtClean="0">
                <a:solidFill>
                  <a:srgbClr val="000000"/>
                </a:solidFill>
                <a:latin typeface="Circe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irce"/>
              </a:rPr>
              <a:t>не менее 25% от стоимости проекта (например, если вы хотите приобрести на средства гранта оборудование, то 25% от его стоимости должны добавить из своих денег. Если своих средств еще нет, то можно, к примеру, взять льготный </a:t>
            </a:r>
            <a:r>
              <a:rPr lang="ru-RU" sz="1400" dirty="0" err="1">
                <a:solidFill>
                  <a:srgbClr val="000000"/>
                </a:solidFill>
                <a:latin typeface="Circe"/>
              </a:rPr>
              <a:t>микрозайм</a:t>
            </a:r>
            <a:r>
              <a:rPr lang="ru-RU" sz="1400" dirty="0">
                <a:solidFill>
                  <a:srgbClr val="000000"/>
                </a:solidFill>
                <a:latin typeface="Circe"/>
              </a:rPr>
              <a:t> в центре «Мой бизнес». Он предоставляется на срок до 3 лет в объеме до 5 млн рублей).</a:t>
            </a:r>
            <a:endParaRPr lang="ru-RU" sz="1400" b="0" i="0" dirty="0">
              <a:solidFill>
                <a:srgbClr val="000000"/>
              </a:solidFill>
              <a:effectLst/>
              <a:latin typeface="Circe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35945" y="58132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Региональный центр в РТ</a:t>
            </a:r>
          </a:p>
          <a:p>
            <a:r>
              <a:rPr lang="ru-RU" dirty="0" err="1" smtClean="0"/>
              <a:t>г.Казань</a:t>
            </a:r>
            <a:r>
              <a:rPr lang="ru-RU" dirty="0"/>
              <a:t>, ул. Петербургская, </a:t>
            </a:r>
            <a:r>
              <a:rPr lang="ru-RU" dirty="0" smtClean="0"/>
              <a:t>д.28</a:t>
            </a:r>
            <a:endParaRPr lang="ru-RU" dirty="0"/>
          </a:p>
          <a:p>
            <a:r>
              <a:rPr lang="ru-RU" dirty="0" smtClean="0"/>
              <a:t>Сайт </a:t>
            </a:r>
            <a:r>
              <a:rPr lang="ru-RU" b="1" dirty="0" smtClean="0">
                <a:solidFill>
                  <a:srgbClr val="FF0000"/>
                </a:solidFill>
              </a:rPr>
              <a:t>https</a:t>
            </a:r>
            <a:r>
              <a:rPr lang="ru-RU" b="1" dirty="0">
                <a:solidFill>
                  <a:srgbClr val="FF0000"/>
                </a:solidFill>
              </a:rPr>
              <a:t>://</a:t>
            </a:r>
            <a:r>
              <a:rPr lang="ru-RU" b="1" dirty="0" smtClean="0">
                <a:solidFill>
                  <a:srgbClr val="FF0000"/>
                </a:solidFill>
              </a:rPr>
              <a:t>fpprt.ru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9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39888" y="1785091"/>
            <a:ext cx="5755546" cy="4216539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Обеспечение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FF00"/>
                </a:solidFill>
                <a:latin typeface="Montserrat"/>
              </a:rPr>
              <a:t>300 000 руб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.: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поручительство физического предпринимателя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, либо юридического лица, либо залог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имущества 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стоимостью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менее 100 % от суммы </a:t>
            </a:r>
            <a:r>
              <a:rPr lang="ru-RU" b="1" dirty="0" err="1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FF00"/>
                </a:solidFill>
                <a:latin typeface="Montserrat"/>
              </a:rPr>
              <a:t>от 300 001 до 1 000 000 руб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.: поручительство физического предпринимателя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, либо юридического лица + залог имущества стоимостью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не менее 50% от суммы </a:t>
            </a:r>
            <a:r>
              <a:rPr lang="ru-RU" b="1" dirty="0" err="1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от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1 000 001 до 5 000 000 руб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.:</a:t>
            </a:r>
            <a:r>
              <a:rPr lang="ru-RU" dirty="0">
                <a:solidFill>
                  <a:srgbClr val="FFFF00"/>
                </a:solidFill>
                <a:latin typeface="Montserrat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поручительство физического лица предпринимателя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, либо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 юридического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лица + залог имущества стоимостью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не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менее 100 % от суммы </a:t>
            </a:r>
            <a:r>
              <a:rPr lang="ru-RU" dirty="0" err="1" smtClean="0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; </a:t>
            </a:r>
          </a:p>
        </p:txBody>
      </p:sp>
      <p:sp>
        <p:nvSpPr>
          <p:cNvPr id="7" name="Овал 6"/>
          <p:cNvSpPr/>
          <p:nvPr/>
        </p:nvSpPr>
        <p:spPr>
          <a:xfrm>
            <a:off x="182575" y="106663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336" y="5549217"/>
            <a:ext cx="3646000" cy="461665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Сайт:  </a:t>
            </a:r>
            <a:r>
              <a:rPr lang="en-US" sz="2400" b="1" dirty="0" smtClean="0">
                <a:solidFill>
                  <a:schemeClr val="bg1"/>
                </a:solidFill>
              </a:rPr>
              <a:t>https</a:t>
            </a:r>
            <a:r>
              <a:rPr lang="en-US" sz="2400" b="1" dirty="0">
                <a:solidFill>
                  <a:schemeClr val="bg1"/>
                </a:solidFill>
              </a:rPr>
              <a:t>://fpprt.ru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5463" y="944440"/>
            <a:ext cx="50201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9B8E"/>
                </a:solidFill>
                <a:latin typeface="YS Text"/>
              </a:rPr>
              <a:t>Некоммерческая </a:t>
            </a:r>
            <a:r>
              <a:rPr lang="ru-RU" dirty="0" err="1" smtClean="0">
                <a:solidFill>
                  <a:srgbClr val="009B8E"/>
                </a:solidFill>
                <a:latin typeface="YS Text"/>
              </a:rPr>
              <a:t>микрокредитная</a:t>
            </a:r>
            <a:r>
              <a:rPr lang="ru-RU" dirty="0" smtClean="0">
                <a:solidFill>
                  <a:srgbClr val="009B8E"/>
                </a:solidFill>
                <a:latin typeface="YS Text"/>
              </a:rPr>
              <a:t> компания </a:t>
            </a:r>
          </a:p>
          <a:p>
            <a:r>
              <a:rPr lang="ru-RU" sz="2000" b="1" dirty="0" smtClean="0">
                <a:solidFill>
                  <a:srgbClr val="009B8E"/>
                </a:solidFill>
                <a:latin typeface="YS Text"/>
              </a:rPr>
              <a:t>«Фонд поддержки предпринимательства РТ»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015" y="195481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YS Text"/>
              </a:rPr>
              <a:t>   </a:t>
            </a:r>
            <a:r>
              <a:rPr lang="ru-RU" dirty="0" err="1" smtClean="0">
                <a:solidFill>
                  <a:srgbClr val="000000"/>
                </a:solidFill>
                <a:latin typeface="YS Text"/>
              </a:rPr>
              <a:t>Микрофинансовый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продукт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«Перезагрузка</a:t>
            </a: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»</a:t>
            </a:r>
          </a:p>
          <a:p>
            <a:r>
              <a:rPr lang="ru-RU" dirty="0" smtClean="0">
                <a:solidFill>
                  <a:srgbClr val="000000"/>
                </a:solidFill>
                <a:latin typeface="YS Text"/>
              </a:rPr>
              <a:t>   </a:t>
            </a:r>
          </a:p>
          <a:p>
            <a:r>
              <a:rPr lang="ru-RU" dirty="0" smtClean="0">
                <a:solidFill>
                  <a:srgbClr val="000000"/>
                </a:solidFill>
                <a:latin typeface="YS Text"/>
              </a:rPr>
              <a:t>Условия:</a:t>
            </a: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любые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обоснованные заемщиками затраты на предпринимательские цели;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получатели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субъекты МСП, зарегистрированные не менее 1 месяца;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сумма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от 300 тыс. рублей до 5 млн. рублей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срок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от 3 до 36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ставка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до 5,5 % годовых;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747" y="178184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213" t="13444" r="82222" b="77889"/>
          <a:stretch/>
        </p:blipFill>
        <p:spPr>
          <a:xfrm>
            <a:off x="6378532" y="743998"/>
            <a:ext cx="2582235" cy="927993"/>
          </a:xfrm>
          <a:prstGeom prst="rect">
            <a:avLst/>
          </a:prstGeom>
        </p:spPr>
      </p:pic>
      <p:pic>
        <p:nvPicPr>
          <p:cNvPr id="3074" name="Picture 2" descr="http://qrcoder.ru/code/?https%3A%2F%2Ffpprt.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4" y="4737840"/>
            <a:ext cx="1833090" cy="18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59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73453" y="1404820"/>
            <a:ext cx="5724897" cy="144655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Обеспечение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сумма – от 100 тыс. рублей до 5 млн. рублей;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срок – от 3 до 36 месяцев;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ставка – ½ ключевой ставки Банка России;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обеспечение:</a:t>
            </a:r>
            <a:r>
              <a:rPr lang="ru-RU" sz="1600" dirty="0" smtClean="0">
                <a:solidFill>
                  <a:schemeClr val="bg1"/>
                </a:solidFill>
                <a:latin typeface="Montserrat"/>
              </a:rPr>
              <a:t>    </a:t>
            </a:r>
            <a:endParaRPr lang="ru-RU" sz="16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2575" y="106663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336" y="5826803"/>
            <a:ext cx="3646000" cy="461665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Сайт:  </a:t>
            </a:r>
            <a:r>
              <a:rPr lang="en-US" sz="2400" b="1" dirty="0" smtClean="0">
                <a:solidFill>
                  <a:schemeClr val="bg1"/>
                </a:solidFill>
              </a:rPr>
              <a:t>https</a:t>
            </a:r>
            <a:r>
              <a:rPr lang="en-US" sz="2400" b="1" dirty="0">
                <a:solidFill>
                  <a:schemeClr val="bg1"/>
                </a:solidFill>
              </a:rPr>
              <a:t>://fpprt.ru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5463" y="944440"/>
            <a:ext cx="50201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9B8E"/>
                </a:solidFill>
                <a:latin typeface="YS Text"/>
              </a:rPr>
              <a:t>Некоммерческая </a:t>
            </a:r>
            <a:r>
              <a:rPr lang="ru-RU" dirty="0" err="1" smtClean="0">
                <a:solidFill>
                  <a:srgbClr val="009B8E"/>
                </a:solidFill>
                <a:latin typeface="YS Text"/>
              </a:rPr>
              <a:t>микрокредитная</a:t>
            </a:r>
            <a:r>
              <a:rPr lang="ru-RU" dirty="0" smtClean="0">
                <a:solidFill>
                  <a:srgbClr val="009B8E"/>
                </a:solidFill>
                <a:latin typeface="YS Text"/>
              </a:rPr>
              <a:t> компания </a:t>
            </a:r>
          </a:p>
          <a:p>
            <a:r>
              <a:rPr lang="ru-RU" sz="2000" b="1" dirty="0" smtClean="0">
                <a:solidFill>
                  <a:srgbClr val="009B8E"/>
                </a:solidFill>
                <a:latin typeface="YS Text"/>
              </a:rPr>
              <a:t>«Фонд поддержки предпринимательства РТ»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9747" y="178184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213" t="13444" r="82222" b="77889"/>
          <a:stretch/>
        </p:blipFill>
        <p:spPr>
          <a:xfrm>
            <a:off x="6273453" y="695071"/>
            <a:ext cx="2004796" cy="720475"/>
          </a:xfrm>
          <a:prstGeom prst="rect">
            <a:avLst/>
          </a:prstGeom>
        </p:spPr>
      </p:pic>
      <p:pic>
        <p:nvPicPr>
          <p:cNvPr id="3074" name="Picture 2" descr="http://qrcoder.ru/code/?https%3A%2F%2Ffpprt.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4" y="4737840"/>
            <a:ext cx="1833090" cy="18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532" y="1997839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YS Text"/>
              </a:rPr>
              <a:t>Микрофинансовый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 продукт </a:t>
            </a:r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YS Text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YS Text"/>
              </a:rPr>
              <a:t>Социальное предпринимательство»</a:t>
            </a:r>
          </a:p>
          <a:p>
            <a:endParaRPr lang="ru-RU" sz="800" dirty="0" smtClean="0">
              <a:solidFill>
                <a:srgbClr val="000000"/>
              </a:solidFill>
              <a:latin typeface="YS Text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YS Text"/>
              </a:rPr>
              <a:t>Условия:</a:t>
            </a: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любые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обоснованные заемщиками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затраты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предпринимательские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цели</a:t>
            </a:r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получатели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субъекты МСП, признанные социальным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предприятием, либо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отвечающие критериям социального предпринимательства и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прошедшие акселерацию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5044" y="2845014"/>
            <a:ext cx="53285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B8E"/>
                </a:solidFill>
              </a:rPr>
              <a:t>1 от 100 000 до 300 000 руб</a:t>
            </a:r>
            <a:r>
              <a:rPr lang="ru-RU" sz="1600" dirty="0" smtClean="0"/>
              <a:t>.: поручительство физического лица предпринимателя</a:t>
            </a:r>
            <a:r>
              <a:rPr lang="ru-RU" sz="1600" dirty="0"/>
              <a:t>, либо юридического лица, либо залог имущества стоимостью </a:t>
            </a:r>
            <a:r>
              <a:rPr lang="ru-RU" sz="1600" dirty="0" smtClean="0"/>
              <a:t>не </a:t>
            </a:r>
            <a:r>
              <a:rPr lang="ru-RU" sz="1600" dirty="0"/>
              <a:t>менее 100 % от суммы </a:t>
            </a:r>
            <a:r>
              <a:rPr lang="ru-RU" sz="1600" dirty="0" err="1"/>
              <a:t>микрозайма</a:t>
            </a:r>
            <a:r>
              <a:rPr lang="ru-RU" sz="1600" dirty="0"/>
              <a:t>.</a:t>
            </a:r>
          </a:p>
          <a:p>
            <a:endParaRPr lang="ru-RU" sz="1600" b="1" dirty="0" smtClean="0">
              <a:solidFill>
                <a:srgbClr val="009B8E"/>
              </a:solidFill>
            </a:endParaRPr>
          </a:p>
          <a:p>
            <a:r>
              <a:rPr lang="ru-RU" sz="1600" b="1" dirty="0" smtClean="0">
                <a:solidFill>
                  <a:srgbClr val="009B8E"/>
                </a:solidFill>
              </a:rPr>
              <a:t>2 </a:t>
            </a:r>
            <a:r>
              <a:rPr lang="ru-RU" sz="1600" b="1" dirty="0">
                <a:solidFill>
                  <a:srgbClr val="009B8E"/>
                </a:solidFill>
              </a:rPr>
              <a:t>от 300 001 до 1 000 000 руб</a:t>
            </a:r>
            <a:r>
              <a:rPr lang="ru-RU" sz="1600" b="1" dirty="0" smtClean="0">
                <a:solidFill>
                  <a:srgbClr val="009B8E"/>
                </a:solidFill>
              </a:rPr>
              <a:t>.: </a:t>
            </a:r>
            <a:r>
              <a:rPr lang="ru-RU" sz="1600" dirty="0" smtClean="0"/>
              <a:t>поручительство физического лица предпринимателя</a:t>
            </a:r>
            <a:r>
              <a:rPr lang="ru-RU" sz="1600" dirty="0"/>
              <a:t>, либо юридического лица + залог имущества стоимостью </a:t>
            </a:r>
            <a:r>
              <a:rPr lang="ru-RU" sz="1600" dirty="0" smtClean="0"/>
              <a:t>не </a:t>
            </a:r>
            <a:r>
              <a:rPr lang="ru-RU" sz="1600" dirty="0"/>
              <a:t>менее 50% от суммы </a:t>
            </a:r>
            <a:r>
              <a:rPr lang="ru-RU" sz="1600" dirty="0" err="1"/>
              <a:t>микрозайма</a:t>
            </a:r>
            <a:r>
              <a:rPr lang="ru-RU" sz="1600" dirty="0"/>
              <a:t>;</a:t>
            </a:r>
          </a:p>
          <a:p>
            <a:endParaRPr lang="ru-RU" sz="1600" b="1" dirty="0" smtClean="0">
              <a:solidFill>
                <a:srgbClr val="009B8E"/>
              </a:solidFill>
            </a:endParaRPr>
          </a:p>
          <a:p>
            <a:r>
              <a:rPr lang="ru-RU" sz="1600" b="1" dirty="0" smtClean="0">
                <a:solidFill>
                  <a:srgbClr val="009B8E"/>
                </a:solidFill>
              </a:rPr>
              <a:t>3 </a:t>
            </a:r>
            <a:r>
              <a:rPr lang="ru-RU" sz="1600" b="1" dirty="0">
                <a:solidFill>
                  <a:srgbClr val="009B8E"/>
                </a:solidFill>
              </a:rPr>
              <a:t>от 1 000 001 до 5 000 000 руб</a:t>
            </a:r>
            <a:r>
              <a:rPr lang="ru-RU" sz="1600" b="1" dirty="0" smtClean="0">
                <a:solidFill>
                  <a:srgbClr val="009B8E"/>
                </a:solidFill>
              </a:rPr>
              <a:t>.: </a:t>
            </a:r>
            <a:r>
              <a:rPr lang="ru-RU" sz="1600" dirty="0" smtClean="0"/>
              <a:t>поручительство физического </a:t>
            </a:r>
            <a:r>
              <a:rPr lang="ru-RU" sz="1600" dirty="0" err="1" smtClean="0"/>
              <a:t>лицапредпринимателя</a:t>
            </a:r>
            <a:r>
              <a:rPr lang="ru-RU" sz="1600" dirty="0"/>
              <a:t>, </a:t>
            </a:r>
            <a:r>
              <a:rPr lang="ru-RU" sz="1600" dirty="0" smtClean="0"/>
              <a:t>либо </a:t>
            </a:r>
            <a:r>
              <a:rPr lang="ru-RU" sz="1600" dirty="0"/>
              <a:t>юридического лица + залог имущества стоимостью </a:t>
            </a:r>
            <a:r>
              <a:rPr lang="ru-RU" sz="1600" dirty="0" smtClean="0"/>
              <a:t>не </a:t>
            </a:r>
            <a:r>
              <a:rPr lang="ru-RU" sz="1600" dirty="0"/>
              <a:t>менее 100 % от суммы </a:t>
            </a:r>
            <a:r>
              <a:rPr lang="ru-RU" sz="1600" dirty="0" err="1"/>
              <a:t>микрозайма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79778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23364" y="1776140"/>
            <a:ext cx="6079860" cy="353943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Обеспечение:</a:t>
            </a:r>
          </a:p>
          <a:p>
            <a:endParaRPr lang="ru-RU" sz="16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600" b="1" dirty="0" smtClean="0">
                <a:solidFill>
                  <a:srgbClr val="FFFF00"/>
                </a:solidFill>
                <a:latin typeface="Montserrat"/>
              </a:rPr>
              <a:t>1. от </a:t>
            </a:r>
            <a:r>
              <a:rPr lang="ru-RU" sz="1600" b="1" dirty="0">
                <a:solidFill>
                  <a:srgbClr val="FFFF00"/>
                </a:solidFill>
                <a:latin typeface="Montserrat"/>
              </a:rPr>
              <a:t>100 000 до 300 000 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руб.: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– поручительство физического </a:t>
            </a:r>
            <a:r>
              <a:rPr lang="ru-RU" sz="1600" b="1" dirty="0" err="1" smtClean="0">
                <a:solidFill>
                  <a:schemeClr val="bg1"/>
                </a:solidFill>
                <a:latin typeface="Montserrat"/>
              </a:rPr>
              <a:t>лицап</a:t>
            </a:r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 предпринимателя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, либо юридического лица, либо залог имущества стоимостью </a:t>
            </a:r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не 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менее 100% от суммы </a:t>
            </a:r>
            <a:r>
              <a:rPr lang="ru-RU" sz="1600" b="1" dirty="0" err="1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;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Montserrat"/>
              </a:rPr>
              <a:t>2. от </a:t>
            </a:r>
            <a:r>
              <a:rPr lang="ru-RU" sz="1600" b="1" dirty="0">
                <a:solidFill>
                  <a:srgbClr val="FFFF00"/>
                </a:solidFill>
                <a:latin typeface="Montserrat"/>
              </a:rPr>
              <a:t>300 001 до 500 000 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руб.: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– поручительство физического лица предпринимателя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, либо юридического лица + залог имущества стоимостью </a:t>
            </a:r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не 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менее 50% от суммы </a:t>
            </a:r>
            <a:r>
              <a:rPr lang="ru-RU" sz="1600" b="1" dirty="0" err="1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Montserrat"/>
              </a:rPr>
              <a:t>– поручительство физического лица предпринимателя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, либо юридического лица + поручительство Гарантийного</a:t>
            </a:r>
          </a:p>
          <a:p>
            <a:r>
              <a:rPr lang="ru-RU" sz="1600" b="1" dirty="0">
                <a:solidFill>
                  <a:schemeClr val="bg1"/>
                </a:solidFill>
                <a:latin typeface="Montserrat"/>
              </a:rPr>
              <a:t>Фонда РТ на 50 % от суммы </a:t>
            </a:r>
            <a:r>
              <a:rPr lang="ru-RU" sz="1600" b="1" dirty="0" err="1">
                <a:solidFill>
                  <a:schemeClr val="bg1"/>
                </a:solidFill>
                <a:latin typeface="Montserrat"/>
              </a:rPr>
              <a:t>микрозайма</a:t>
            </a:r>
            <a:r>
              <a:rPr lang="ru-RU" sz="1600" b="1" dirty="0">
                <a:solidFill>
                  <a:schemeClr val="bg1"/>
                </a:solidFill>
                <a:latin typeface="Montserrat"/>
              </a:rPr>
              <a:t>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Montserrat"/>
              </a:rPr>
              <a:t>    </a:t>
            </a:r>
            <a:endParaRPr lang="ru-RU" sz="16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2575" y="106663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0079" y="6146448"/>
            <a:ext cx="3646000" cy="461665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Сайт:  </a:t>
            </a:r>
            <a:r>
              <a:rPr lang="en-US" sz="2400" b="1" dirty="0" smtClean="0">
                <a:solidFill>
                  <a:schemeClr val="bg1"/>
                </a:solidFill>
              </a:rPr>
              <a:t>https</a:t>
            </a:r>
            <a:r>
              <a:rPr lang="en-US" sz="2400" b="1" dirty="0">
                <a:solidFill>
                  <a:schemeClr val="bg1"/>
                </a:solidFill>
              </a:rPr>
              <a:t>://fpprt.ru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5463" y="944440"/>
            <a:ext cx="50201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9B8E"/>
                </a:solidFill>
                <a:latin typeface="YS Text"/>
              </a:rPr>
              <a:t>Некоммерческая </a:t>
            </a:r>
            <a:r>
              <a:rPr lang="ru-RU" dirty="0" err="1" smtClean="0">
                <a:solidFill>
                  <a:srgbClr val="009B8E"/>
                </a:solidFill>
                <a:latin typeface="YS Text"/>
              </a:rPr>
              <a:t>микрокредитная</a:t>
            </a:r>
            <a:r>
              <a:rPr lang="ru-RU" dirty="0" smtClean="0">
                <a:solidFill>
                  <a:srgbClr val="009B8E"/>
                </a:solidFill>
                <a:latin typeface="YS Text"/>
              </a:rPr>
              <a:t> компания </a:t>
            </a:r>
          </a:p>
          <a:p>
            <a:r>
              <a:rPr lang="ru-RU" sz="2000" b="1" dirty="0" smtClean="0">
                <a:solidFill>
                  <a:srgbClr val="009B8E"/>
                </a:solidFill>
                <a:latin typeface="YS Text"/>
              </a:rPr>
              <a:t>«Фонд поддержки предпринимательства РТ»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9747" y="178184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4213" t="13444" r="82222" b="77889"/>
          <a:stretch/>
        </p:blipFill>
        <p:spPr>
          <a:xfrm>
            <a:off x="6378532" y="743998"/>
            <a:ext cx="2582235" cy="927993"/>
          </a:xfrm>
          <a:prstGeom prst="rect">
            <a:avLst/>
          </a:prstGeom>
        </p:spPr>
      </p:pic>
      <p:pic>
        <p:nvPicPr>
          <p:cNvPr id="3074" name="Picture 2" descr="http://qrcoder.ru/code/?https%3A%2F%2Ffpprt.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79" y="5025328"/>
            <a:ext cx="1833090" cy="18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532" y="2109156"/>
            <a:ext cx="6096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YS Text"/>
              </a:rPr>
              <a:t>Микрофинансовый</a:t>
            </a:r>
            <a:r>
              <a:rPr lang="ru-RU" b="1" dirty="0">
                <a:solidFill>
                  <a:srgbClr val="000000"/>
                </a:solidFill>
                <a:latin typeface="YS Text"/>
              </a:rPr>
              <a:t> продукт </a:t>
            </a:r>
            <a:r>
              <a:rPr lang="ru-RU" sz="2400" b="1" dirty="0">
                <a:solidFill>
                  <a:srgbClr val="FF0000"/>
                </a:solidFill>
                <a:latin typeface="YS Text"/>
              </a:rPr>
              <a:t>«Старт</a:t>
            </a:r>
            <a:r>
              <a:rPr lang="ru-RU" sz="2400" b="1" dirty="0" smtClean="0">
                <a:solidFill>
                  <a:srgbClr val="FF0000"/>
                </a:solidFill>
                <a:latin typeface="YS Text"/>
              </a:rPr>
              <a:t>»</a:t>
            </a:r>
            <a:endParaRPr lang="ru-RU" sz="2400" b="1" dirty="0">
              <a:solidFill>
                <a:srgbClr val="FF0000"/>
              </a:solidFill>
              <a:latin typeface="YS Text"/>
            </a:endParaRPr>
          </a:p>
          <a:p>
            <a:r>
              <a:rPr lang="ru-RU" b="1" dirty="0">
                <a:solidFill>
                  <a:srgbClr val="000000"/>
                </a:solidFill>
                <a:latin typeface="YS Text"/>
              </a:rPr>
              <a:t>Условия: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любые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обоснованные заемщиками затраты на предпринимательские цели;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YS Text"/>
              </a:rPr>
              <a:t>получатели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– действующие субъекты МСП в течение 6-12 месяцев,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YS Text"/>
              </a:rPr>
              <a:t>являющиеся студентами или выпускниками в течение 12 месяцев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после окончания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ВУЗа;</a:t>
            </a: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YS Text"/>
              </a:rPr>
              <a:t>–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сумма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от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100 тыс. рублей до 500 тыс. рублей;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– срок – от 3 до 36 месяцев;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– ставка – 4,5 % годовых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;</a:t>
            </a:r>
            <a:endParaRPr lang="ru-RU" dirty="0">
              <a:solidFill>
                <a:srgbClr val="000000"/>
              </a:solidFill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3719" y="2478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YS Text"/>
              </a:rPr>
              <a:t>возраст </a:t>
            </a:r>
            <a:r>
              <a:rPr lang="ru-RU" dirty="0">
                <a:solidFill>
                  <a:srgbClr val="FF0000"/>
                </a:solidFill>
                <a:latin typeface="YS Text"/>
              </a:rPr>
              <a:t>заемщика </a:t>
            </a:r>
            <a:r>
              <a:rPr lang="ru-RU" dirty="0" smtClean="0">
                <a:solidFill>
                  <a:srgbClr val="FF0000"/>
                </a:solidFill>
                <a:latin typeface="YS Text"/>
              </a:rPr>
              <a:t>от </a:t>
            </a:r>
            <a:r>
              <a:rPr lang="ru-RU" dirty="0">
                <a:solidFill>
                  <a:srgbClr val="FF0000"/>
                </a:solidFill>
                <a:latin typeface="YS Text"/>
              </a:rPr>
              <a:t>18 до 35 </a:t>
            </a:r>
            <a:r>
              <a:rPr lang="ru-RU" dirty="0" smtClean="0">
                <a:solidFill>
                  <a:srgbClr val="FF0000"/>
                </a:solidFill>
                <a:latin typeface="YS Text"/>
              </a:rPr>
              <a:t>лет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6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6664" y="3215978"/>
            <a:ext cx="806199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Механизм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Потенциальный заемщик подает в Банк заявку </a:t>
            </a:r>
            <a:endParaRPr lang="ru-RU" sz="1600" dirty="0" smtClean="0"/>
          </a:p>
          <a:p>
            <a:r>
              <a:rPr lang="ru-RU" sz="1600" dirty="0" smtClean="0"/>
              <a:t>по </a:t>
            </a:r>
            <a:r>
              <a:rPr lang="ru-RU" sz="1600" dirty="0"/>
              <a:t>установленной форме и необходимые документы </a:t>
            </a:r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dirty="0"/>
              <a:t>в соответствии с правилами Банка)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Банк проверяет потенциального заемщика на соответствие требованиям </a:t>
            </a:r>
            <a:endParaRPr lang="ru-RU" sz="1600" dirty="0" smtClean="0"/>
          </a:p>
          <a:p>
            <a:r>
              <a:rPr lang="ru-RU" sz="1600" dirty="0" smtClean="0"/>
              <a:t>и </a:t>
            </a:r>
            <a:r>
              <a:rPr lang="ru-RU" sz="1600" dirty="0"/>
              <a:t>целевому назначению кредита, включает его в реестр потенциальных заемщиков и направляет реестр на согласование в Минсельхоз России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Минсельхоз России рассматривает полученные документы и в течение </a:t>
            </a:r>
            <a:endParaRPr lang="ru-RU" sz="1600" dirty="0" smtClean="0"/>
          </a:p>
          <a:p>
            <a:r>
              <a:rPr lang="ru-RU" sz="1600" dirty="0" smtClean="0"/>
              <a:t>7 </a:t>
            </a:r>
            <a:r>
              <a:rPr lang="ru-RU" sz="1600" dirty="0"/>
              <a:t>рабочих дней направляет уведомление в Банк о включении или не включении потенциального заемщика в реестр заемщиков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При положительном решении Минсельхоза России Банк </a:t>
            </a:r>
            <a:endParaRPr lang="ru-RU" sz="1600" dirty="0" smtClean="0"/>
          </a:p>
          <a:p>
            <a:r>
              <a:rPr lang="ru-RU" sz="1600" dirty="0" smtClean="0"/>
              <a:t>заключает с </a:t>
            </a:r>
            <a:r>
              <a:rPr lang="ru-RU" sz="1600" dirty="0"/>
              <a:t>заемщиком льготный кредитный договор: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в течение 90 календарных дней по инвестиционным кредитам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в течение 30 календарных дней по краткосрочным кредитам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05396" y="5653692"/>
            <a:ext cx="3369379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Услуга </a:t>
            </a:r>
            <a:r>
              <a:rPr lang="ru-RU" b="1" dirty="0" smtClean="0">
                <a:solidFill>
                  <a:srgbClr val="FFFF00"/>
                </a:solidFill>
              </a:rPr>
              <a:t>предоставляется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РоссельхозБанк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8570" y="1028825"/>
            <a:ext cx="5464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5 </a:t>
            </a:r>
            <a:r>
              <a:rPr lang="ru-RU" b="1" dirty="0">
                <a:solidFill>
                  <a:srgbClr val="009B8E"/>
                </a:solidFill>
              </a:rPr>
              <a:t>млрд рублей </a:t>
            </a:r>
            <a:r>
              <a:rPr lang="ru-RU" b="1" dirty="0" smtClean="0">
                <a:solidFill>
                  <a:srgbClr val="009B8E"/>
                </a:solidFill>
              </a:rPr>
              <a:t>из Бюджета РФ</a:t>
            </a:r>
          </a:p>
          <a:p>
            <a:r>
              <a:rPr lang="ru-RU" b="1" dirty="0" smtClean="0">
                <a:solidFill>
                  <a:srgbClr val="009B8E"/>
                </a:solidFill>
              </a:rPr>
              <a:t>на </a:t>
            </a:r>
            <a:r>
              <a:rPr lang="ru-RU" b="1" dirty="0">
                <a:solidFill>
                  <a:srgbClr val="009B8E"/>
                </a:solidFill>
              </a:rPr>
              <a:t>реализацию механизма льготного кредитования для предпринимателей, которые занимаются производством </a:t>
            </a:r>
            <a:endParaRPr lang="ru-RU" b="1" dirty="0" smtClean="0">
              <a:solidFill>
                <a:srgbClr val="009B8E"/>
              </a:solidFill>
            </a:endParaRPr>
          </a:p>
          <a:p>
            <a:r>
              <a:rPr lang="ru-RU" b="1" dirty="0" smtClean="0">
                <a:solidFill>
                  <a:srgbClr val="009B8E"/>
                </a:solidFill>
              </a:rPr>
              <a:t>и </a:t>
            </a:r>
            <a:r>
              <a:rPr lang="ru-RU" b="1" dirty="0">
                <a:solidFill>
                  <a:srgbClr val="009B8E"/>
                </a:solidFill>
              </a:rPr>
              <a:t>переработкой сельхозпродукции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8570" y="2537900"/>
            <a:ext cx="417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Распоряжение Правительства РФ </a:t>
            </a:r>
          </a:p>
          <a:p>
            <a:r>
              <a:rPr lang="ru-RU" i="1" dirty="0" smtClean="0"/>
              <a:t>от </a:t>
            </a:r>
            <a:r>
              <a:rPr lang="ru-RU" i="1" dirty="0"/>
              <a:t>4 марта 2022 г. № 412-р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30043" y="835202"/>
            <a:ext cx="5741715" cy="341632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Neue"/>
              </a:rPr>
              <a:t>Общие 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условия льготного кредитования</a:t>
            </a:r>
          </a:p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Ставка от 1% до 5% устанавливается на весь </a:t>
            </a:r>
            <a:endParaRPr lang="ru-RU" dirty="0" smtClean="0">
              <a:solidFill>
                <a:schemeClr val="bg1"/>
              </a:solidFill>
              <a:latin typeface="Helvetica Neue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Helvetica Neue"/>
              </a:rPr>
              <a:t>срок 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кредитования</a:t>
            </a:r>
          </a:p>
          <a:p>
            <a:endParaRPr lang="ru-RU" dirty="0">
              <a:solidFill>
                <a:schemeClr val="bg1"/>
              </a:solidFill>
              <a:latin typeface="Helvetica Neue"/>
            </a:endParaRPr>
          </a:p>
          <a:p>
            <a:r>
              <a:rPr lang="ru-RU" b="1" dirty="0">
                <a:solidFill>
                  <a:schemeClr val="bg1"/>
                </a:solidFill>
                <a:latin typeface="Helvetica Neue"/>
              </a:rPr>
              <a:t>до 1 года</a:t>
            </a:r>
          </a:p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пополнение оборотных средств</a:t>
            </a:r>
          </a:p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На текущие цели</a:t>
            </a:r>
          </a:p>
          <a:p>
            <a:r>
              <a:rPr lang="ru-RU" b="1" dirty="0">
                <a:solidFill>
                  <a:schemeClr val="bg1"/>
                </a:solidFill>
                <a:latin typeface="Helvetica Neue"/>
              </a:rPr>
              <a:t>от 2 лет до 15 лет</a:t>
            </a:r>
          </a:p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инвестиционные цели:</a:t>
            </a:r>
          </a:p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строительство, модернизация и реконструкция </a:t>
            </a:r>
            <a:r>
              <a:rPr lang="ru-RU" dirty="0" smtClean="0">
                <a:solidFill>
                  <a:schemeClr val="bg1"/>
                </a:solidFill>
                <a:latin typeface="Helvetica Neue"/>
              </a:rPr>
              <a:t>объектов. приобретение 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оборудования, техники, с/х животных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221" t="11349" r="71542" b="81392"/>
          <a:stretch/>
        </p:blipFill>
        <p:spPr>
          <a:xfrm>
            <a:off x="8364649" y="4342380"/>
            <a:ext cx="3707109" cy="748074"/>
          </a:xfrm>
          <a:prstGeom prst="rect">
            <a:avLst/>
          </a:prstGeom>
        </p:spPr>
      </p:pic>
      <p:pic>
        <p:nvPicPr>
          <p:cNvPr id="4098" name="Picture 2" descr="http://qrcoder.ru/code/?http%3A%2F%2Fgovernment.ru%2Fdocs%2Fall%2F139566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184" y="5181312"/>
            <a:ext cx="1329005" cy="13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33456" y="5181312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</a:t>
            </a:r>
            <a:r>
              <a:rPr lang="en-US" b="1" dirty="0" smtClean="0">
                <a:solidFill>
                  <a:srgbClr val="FF0000"/>
                </a:solidFill>
              </a:rPr>
              <a:t>www.rshb.ru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9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78255" y="6075264"/>
            <a:ext cx="3092694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Услуга </a:t>
            </a:r>
            <a:r>
              <a:rPr lang="ru-RU" b="1" dirty="0" smtClean="0">
                <a:solidFill>
                  <a:srgbClr val="FFFF00"/>
                </a:solidFill>
              </a:rPr>
              <a:t>предоставляется:</a:t>
            </a:r>
          </a:p>
          <a:p>
            <a:r>
              <a:rPr lang="ru-RU" b="1" dirty="0">
                <a:solidFill>
                  <a:schemeClr val="bg1"/>
                </a:solidFill>
              </a:rPr>
              <a:t>АО «Росагролизинг»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9342" y="998639"/>
            <a:ext cx="5464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</a:rPr>
              <a:t>12 млрд рублей </a:t>
            </a:r>
            <a:r>
              <a:rPr lang="ru-RU" b="1" dirty="0" smtClean="0">
                <a:solidFill>
                  <a:srgbClr val="009B8E"/>
                </a:solidFill>
              </a:rPr>
              <a:t>из Бюджета РФ</a:t>
            </a:r>
          </a:p>
          <a:p>
            <a:r>
              <a:rPr lang="ru-RU" b="1" dirty="0" smtClean="0">
                <a:solidFill>
                  <a:srgbClr val="009B8E"/>
                </a:solidFill>
              </a:rPr>
              <a:t>на </a:t>
            </a:r>
            <a:r>
              <a:rPr lang="ru-RU" b="1" dirty="0">
                <a:solidFill>
                  <a:srgbClr val="009B8E"/>
                </a:solidFill>
              </a:rPr>
              <a:t>поддержку программы </a:t>
            </a:r>
            <a:r>
              <a:rPr lang="ru-RU" b="1" dirty="0" smtClean="0">
                <a:solidFill>
                  <a:srgbClr val="009B8E"/>
                </a:solidFill>
              </a:rPr>
              <a:t>льготного</a:t>
            </a:r>
          </a:p>
          <a:p>
            <a:r>
              <a:rPr lang="ru-RU" b="1" dirty="0" smtClean="0">
                <a:solidFill>
                  <a:srgbClr val="009B8E"/>
                </a:solidFill>
              </a:rPr>
              <a:t>лизинга сельхозтехники в 2022 году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5076" y="1921969"/>
            <a:ext cx="4177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Распоряжение Правительства РФ </a:t>
            </a:r>
          </a:p>
          <a:p>
            <a:r>
              <a:rPr lang="ru-RU" i="1" dirty="0"/>
              <a:t>от 5 марта 2022 года №428-р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66082" y="817737"/>
            <a:ext cx="6440831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Helvetica Neue"/>
              </a:rPr>
              <a:t>Общие </a:t>
            </a:r>
            <a:r>
              <a:rPr lang="ru-RU" b="1" dirty="0">
                <a:solidFill>
                  <a:srgbClr val="FFFF00"/>
                </a:solidFill>
                <a:latin typeface="Helvetica Neue"/>
              </a:rPr>
              <a:t>условия </a:t>
            </a:r>
            <a:endParaRPr lang="ru-RU" b="1" dirty="0" smtClean="0">
              <a:solidFill>
                <a:srgbClr val="FFFF00"/>
              </a:solidFill>
              <a:latin typeface="Helvetica Neue"/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Helvetica Neue"/>
              </a:rPr>
              <a:t>в Татарстане субсидируется 30 % от аванса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lvetica Neu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072" t="8285" r="4380" b="4257"/>
          <a:stretch/>
        </p:blipFill>
        <p:spPr>
          <a:xfrm>
            <a:off x="638752" y="2964966"/>
            <a:ext cx="6588580" cy="3540484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396" t="10519" r="3882" b="11875"/>
          <a:stretch/>
        </p:blipFill>
        <p:spPr>
          <a:xfrm>
            <a:off x="6932203" y="3118377"/>
            <a:ext cx="5211310" cy="2480249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ttp://qrcoder.ru/code/?http%3A%2F%2Fgovernment.ru%2Fdocs%2F44732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496" y="550681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97887" y="5705932"/>
            <a:ext cx="330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https://www.rosagroleasing.ru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40" name="Picture 4" descr="http://qrcoder.ru/code/?https%3A%2F%2Fpravo.tatarstan.ru%2Fnpa_kabmin%2Fpost%2F%3Fnpa_id%3D780383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496" y="1505824"/>
            <a:ext cx="1321259" cy="13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79708" y="1441472"/>
            <a:ext cx="6627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494949"/>
                </a:solidFill>
                <a:latin typeface="PT Sans"/>
              </a:rPr>
              <a:t>Постановление Кабинета Министров </a:t>
            </a:r>
            <a:r>
              <a:rPr lang="ru-RU" i="1" dirty="0" smtClean="0">
                <a:solidFill>
                  <a:srgbClr val="494949"/>
                </a:solidFill>
                <a:latin typeface="PT Sans"/>
              </a:rPr>
              <a:t>РТ</a:t>
            </a:r>
            <a:endParaRPr lang="ru-RU" i="1" u="sng" dirty="0" smtClean="0">
              <a:solidFill>
                <a:srgbClr val="494949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494949"/>
                </a:solidFill>
                <a:latin typeface="PT Sans"/>
              </a:rPr>
              <a:t>от 31.05.2021 №397</a:t>
            </a:r>
          </a:p>
          <a:p>
            <a:r>
              <a:rPr lang="ru-RU" i="1" dirty="0" smtClean="0">
                <a:solidFill>
                  <a:srgbClr val="494949"/>
                </a:solidFill>
                <a:latin typeface="PT Sans"/>
              </a:rPr>
              <a:t> «О </a:t>
            </a:r>
            <a:r>
              <a:rPr lang="ru-RU" i="1" dirty="0">
                <a:solidFill>
                  <a:srgbClr val="494949"/>
                </a:solidFill>
                <a:latin typeface="PT Sans"/>
              </a:rPr>
              <a:t>мерах государственной поддержки </a:t>
            </a:r>
            <a:r>
              <a:rPr lang="ru-RU" i="1" dirty="0" smtClean="0">
                <a:solidFill>
                  <a:srgbClr val="494949"/>
                </a:solidFill>
                <a:latin typeface="PT Sans"/>
              </a:rPr>
              <a:t>агропромышленного </a:t>
            </a:r>
            <a:r>
              <a:rPr lang="ru-RU" i="1" dirty="0">
                <a:solidFill>
                  <a:srgbClr val="494949"/>
                </a:solidFill>
                <a:latin typeface="PT Sans"/>
              </a:rPr>
              <a:t>комплекса по отдельным направлениям за счет средств бюджета </a:t>
            </a:r>
            <a:r>
              <a:rPr lang="ru-RU" i="1" dirty="0" smtClean="0">
                <a:solidFill>
                  <a:srgbClr val="494949"/>
                </a:solidFill>
                <a:latin typeface="PT Sans"/>
              </a:rPr>
              <a:t>РТ»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064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5147" y="877072"/>
            <a:ext cx="5464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</a:rPr>
              <a:t>Компенсации МСП расходов </a:t>
            </a:r>
            <a:endParaRPr lang="ru-RU" b="1" dirty="0" smtClean="0">
              <a:solidFill>
                <a:srgbClr val="009B8E"/>
              </a:solidFill>
            </a:endParaRPr>
          </a:p>
          <a:p>
            <a:r>
              <a:rPr lang="ru-RU" b="1" dirty="0" smtClean="0">
                <a:solidFill>
                  <a:srgbClr val="009B8E"/>
                </a:solidFill>
              </a:rPr>
              <a:t>на </a:t>
            </a:r>
            <a:r>
              <a:rPr lang="ru-RU" b="1" dirty="0">
                <a:solidFill>
                  <a:srgbClr val="009B8E"/>
                </a:solidFill>
              </a:rPr>
              <a:t>систему быстрых платежей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52870" y="837584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5063" y="5374493"/>
            <a:ext cx="3228425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Helvetica Neue"/>
              </a:rPr>
              <a:t>Перечень банков, реализующих программу 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lvetica Neue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7443" y="1572594"/>
            <a:ext cx="6486151" cy="147732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/>
              </a:rPr>
              <a:t>Программа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компенсации малому и среднему бизнесу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(МСП) расходов на использование отечественной системы быстрых платежей. </a:t>
            </a:r>
            <a:endParaRPr lang="ru-RU" dirty="0" smtClean="0">
              <a:solidFill>
                <a:schemeClr val="bg1"/>
              </a:solidFill>
              <a:latin typeface="Roboto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Roboto"/>
              </a:rPr>
              <a:t>На программу в 2022 году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выделяется 500 млн 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рублей из Бюджета РФ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8194" y="3143508"/>
            <a:ext cx="5939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Возмещение</a:t>
            </a:r>
            <a:r>
              <a:rPr lang="ru-RU" dirty="0" smtClean="0"/>
              <a:t> </a:t>
            </a:r>
            <a:r>
              <a:rPr lang="ru-RU" dirty="0"/>
              <a:t>предприятиям </a:t>
            </a:r>
            <a:r>
              <a:rPr lang="ru-RU" b="1" dirty="0"/>
              <a:t>банковской комиссии </a:t>
            </a:r>
            <a:endParaRPr lang="ru-RU" b="1" dirty="0" smtClean="0"/>
          </a:p>
          <a:p>
            <a:r>
              <a:rPr lang="ru-RU" dirty="0" smtClean="0"/>
              <a:t>за </a:t>
            </a:r>
            <a:r>
              <a:rPr lang="ru-RU" dirty="0"/>
              <a:t>пользование системой быстрых платежей </a:t>
            </a: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с </a:t>
            </a:r>
            <a:r>
              <a:rPr lang="ru-RU" b="1" dirty="0">
                <a:solidFill>
                  <a:srgbClr val="FF0000"/>
                </a:solidFill>
              </a:rPr>
              <a:t>1 января по 1 июля 2022 </a:t>
            </a:r>
            <a:r>
              <a:rPr lang="ru-RU" b="1" dirty="0" smtClean="0">
                <a:solidFill>
                  <a:srgbClr val="FF0000"/>
                </a:solidFill>
              </a:rPr>
              <a:t>года</a:t>
            </a:r>
            <a:endParaRPr lang="ru-RU" dirty="0"/>
          </a:p>
        </p:txBody>
      </p:sp>
      <p:pic>
        <p:nvPicPr>
          <p:cNvPr id="15362" name="Picture 2" descr="http://qrcoder.ru/code/?http%3A%2F%2Fstatic.government.ru%2Fmedia%2Ffiles%2FUApnh6BXCZi3g4lzzS17fs8wOomgOAwu.pd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493" y="320958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417804" y="3512832"/>
            <a:ext cx="2626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Распоряжение Правительства РФ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от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4 марта 2022 года №411-р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399564" y="993582"/>
            <a:ext cx="4626429" cy="2308324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Механизм реализации программы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Банк</a:t>
            </a:r>
            <a:r>
              <a:rPr lang="ru-RU" dirty="0">
                <a:solidFill>
                  <a:schemeClr val="bg1"/>
                </a:solidFill>
              </a:rPr>
              <a:t>, подключённый к системе, передаёт в Минэкономразвития данные о количестве транзакций и уплаченной предприятиями комиссии. Далее в течение 20 дней деньги на компенсации поступают в банк, а затем в течение пяти дней он перечисляет их бизнесу.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48294" y="4066838"/>
            <a:ext cx="67778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Fira Sans"/>
              </a:rPr>
              <a:t>Особенности программы: </a:t>
            </a:r>
            <a:r>
              <a:rPr lang="ru-RU" dirty="0" smtClean="0">
                <a:solidFill>
                  <a:srgbClr val="000000"/>
                </a:solidFill>
                <a:latin typeface="Fira Sans"/>
              </a:rPr>
              <a:t>возврат 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всей суммы уплаченных МСП комиссий за платежи происходит ежемесячно </a:t>
            </a:r>
            <a:endParaRPr lang="ru-RU" dirty="0" smtClean="0">
              <a:solidFill>
                <a:srgbClr val="000000"/>
              </a:solidFill>
              <a:latin typeface="Fira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Fira Sans"/>
              </a:rPr>
              <a:t>на 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расчетный счет компании или ИП. </a:t>
            </a:r>
            <a:endParaRPr lang="ru-RU" dirty="0" smtClean="0">
              <a:solidFill>
                <a:srgbClr val="000000"/>
              </a:solidFill>
              <a:latin typeface="Fira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Fira Sans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этом для получения компенсации субъекту МСП </a:t>
            </a:r>
            <a:endParaRPr lang="ru-RU" dirty="0" smtClean="0">
              <a:solidFill>
                <a:srgbClr val="000000"/>
              </a:solidFill>
              <a:latin typeface="Fira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Fira Sans"/>
              </a:rPr>
              <a:t>не 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нужно писать дополнительные заявления </a:t>
            </a:r>
            <a:endParaRPr lang="ru-RU" dirty="0" smtClean="0">
              <a:solidFill>
                <a:srgbClr val="000000"/>
              </a:solidFill>
              <a:latin typeface="Fira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Fira Sans"/>
              </a:rPr>
              <a:t>и 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предоставлять отчетность. </a:t>
            </a:r>
            <a:endParaRPr lang="ru-RU" dirty="0" smtClean="0">
              <a:solidFill>
                <a:srgbClr val="000000"/>
              </a:solidFill>
              <a:latin typeface="Fira Sans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Fira Sans"/>
              </a:rPr>
              <a:t>Главное </a:t>
            </a:r>
            <a:r>
              <a:rPr lang="ru-RU" b="1" dirty="0">
                <a:solidFill>
                  <a:srgbClr val="000000"/>
                </a:solidFill>
                <a:latin typeface="Fira Sans"/>
              </a:rPr>
              <a:t>условие для бизнеса - состоять в </a:t>
            </a:r>
            <a:r>
              <a:rPr lang="ru-RU" b="1" dirty="0" smtClean="0">
                <a:solidFill>
                  <a:srgbClr val="000000"/>
                </a:solidFill>
                <a:latin typeface="Fira Sans"/>
              </a:rPr>
              <a:t>реестре </a:t>
            </a:r>
            <a:r>
              <a:rPr lang="ru-RU" b="1" dirty="0">
                <a:solidFill>
                  <a:srgbClr val="000000"/>
                </a:solidFill>
                <a:latin typeface="Fira Sans"/>
              </a:rPr>
              <a:t>МСП</a:t>
            </a:r>
            <a:r>
              <a:rPr lang="ru-RU" dirty="0">
                <a:solidFill>
                  <a:srgbClr val="000000"/>
                </a:solidFill>
                <a:latin typeface="Fira Sans"/>
              </a:rPr>
              <a:t>.</a:t>
            </a:r>
            <a:endParaRPr lang="ru-RU" dirty="0"/>
          </a:p>
        </p:txBody>
      </p:sp>
      <p:pic>
        <p:nvPicPr>
          <p:cNvPr id="15364" name="Picture 4" descr="http://qrcoder.ru/code/?https%3A%2F%2Fkontur.ru%2Farticles%2F4331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893" y="4924088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47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893" y="1061656"/>
            <a:ext cx="5464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Кредитные каникулы для аграриев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52870" y="837584"/>
            <a:ext cx="852277" cy="735010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314" y="1674881"/>
            <a:ext cx="6486151" cy="4801314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Roboto"/>
              </a:rPr>
              <a:t>Особенности программы:</a:t>
            </a:r>
          </a:p>
          <a:p>
            <a:endParaRPr lang="ru-RU" dirty="0" smtClean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Roboto"/>
              </a:rPr>
              <a:t>Право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полугодичной отсрочки платежей по льготным инвестиционным кредитам, срок договоров по которым истекает в 2022 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году.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Платежи, </a:t>
            </a:r>
            <a:r>
              <a:rPr lang="ru-RU" dirty="0">
                <a:solidFill>
                  <a:schemeClr val="bg1"/>
                </a:solidFill>
              </a:rPr>
              <a:t>которые приходятся </a:t>
            </a:r>
            <a:r>
              <a:rPr lang="ru-RU" b="1" dirty="0">
                <a:solidFill>
                  <a:srgbClr val="FFFF00"/>
                </a:solidFill>
              </a:rPr>
              <a:t>на период с 1 марта по 31 мая 2022 года. </a:t>
            </a:r>
            <a:r>
              <a:rPr lang="ru-RU" dirty="0">
                <a:solidFill>
                  <a:schemeClr val="bg1"/>
                </a:solidFill>
              </a:rPr>
              <a:t>При положительном решении банка о предоставлении кредитных каникул отсрочка по таким платежам может достигать шести </a:t>
            </a:r>
            <a:r>
              <a:rPr lang="ru-RU" dirty="0" smtClean="0">
                <a:solidFill>
                  <a:schemeClr val="bg1"/>
                </a:solidFill>
              </a:rPr>
              <a:t>месяцев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>
                <a:solidFill>
                  <a:schemeClr val="bg1"/>
                </a:solidFill>
              </a:rPr>
              <a:t>краткосрочных льготных займов, срок договоров по которым также истекает в 2022 году, предусмотрена возможность пролонгации срока кредита ещё на один год. Таким образом, сельхозпроизводители смогут уменьшить размер ежемесячных платежей и снизить кредитную нагрузку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50569" y="2683593"/>
            <a:ext cx="5196021" cy="1200329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Несмотря </a:t>
            </a:r>
            <a:r>
              <a:rPr lang="ru-RU" dirty="0">
                <a:solidFill>
                  <a:schemeClr val="bg1"/>
                </a:solidFill>
              </a:rPr>
              <a:t>на повышение ключевой ставки ЦБ, льготная ставка для заёмщиков останется прежней – до 5% годовых. Новые кредиты также будут выдавать на этих условиях.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66994" y="4284442"/>
            <a:ext cx="360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Постановление Правительства РФ от </a:t>
            </a:r>
            <a:r>
              <a:rPr lang="ru-RU" i="1" dirty="0"/>
              <a:t>3 марта 2022 года №280</a:t>
            </a:r>
          </a:p>
        </p:txBody>
      </p:sp>
      <p:pic>
        <p:nvPicPr>
          <p:cNvPr id="16386" name="Picture 2" descr="http://qrcoder.ru/code/?http%3A%2F%2Fstatic.government.ru%2Fmedia%2Ffiles%2FR7qukdL76sz89exHfknuCWae3azec7Ub.pd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936" y="4284442"/>
            <a:ext cx="1478504" cy="14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6928" y="805746"/>
            <a:ext cx="5209663" cy="1754326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Кто может воспользоваться?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организации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ИП, осуществляющие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производство</a:t>
            </a:r>
            <a:r>
              <a:rPr lang="ru-RU" dirty="0">
                <a:solidFill>
                  <a:schemeClr val="bg1"/>
                </a:solidFill>
              </a:rPr>
              <a:t>, первичную и (или) последующую (промышленную) переработку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сельскохозяйственной </a:t>
            </a:r>
            <a:r>
              <a:rPr lang="ru-RU" dirty="0">
                <a:solidFill>
                  <a:schemeClr val="bg1"/>
                </a:solidFill>
              </a:rPr>
              <a:t>продукции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ru-RU" dirty="0">
                <a:solidFill>
                  <a:schemeClr val="bg1"/>
                </a:solidFill>
              </a:rPr>
              <a:t>ее реализацию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76350" y="5762946"/>
            <a:ext cx="372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http://government.ru/news/44709</a:t>
            </a:r>
            <a:r>
              <a:rPr lang="en-US" dirty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03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39747" y="269553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893" y="1061656"/>
            <a:ext cx="5464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Мораторий на плановые проверки бизнеса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7162" y="788752"/>
            <a:ext cx="852277" cy="828596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314" y="1674881"/>
            <a:ext cx="6486151" cy="2862322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Описание меры</a:t>
            </a:r>
          </a:p>
          <a:p>
            <a:r>
              <a:rPr lang="ru-RU" dirty="0">
                <a:solidFill>
                  <a:schemeClr val="bg1"/>
                </a:solidFill>
              </a:rPr>
              <a:t>До конца 2022 года будет действовать </a:t>
            </a:r>
            <a:r>
              <a:rPr lang="ru-RU" b="1" dirty="0">
                <a:solidFill>
                  <a:schemeClr val="bg1"/>
                </a:solidFill>
              </a:rPr>
              <a:t>мораторий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>
                <a:solidFill>
                  <a:schemeClr val="bg1"/>
                </a:solidFill>
              </a:rPr>
              <a:t>проведение плановых проверок предприятий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предпринимателей.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При этом плановые проверки будут сохранены только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отношении небольшого закрытого перечня объектов контроля, в рамках санитарно-эпидемиологического, ветеринарного и пожарного контроля, а также надзора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области промышленной безопасности.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6314" y="4639490"/>
            <a:ext cx="11905895" cy="2031325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Проведение внеплановых контрольных мероприятий допускается лишь в исключительных случаях при угрозе жизни и причинения тяжкого вреда здоровью граждан, угрозе обороне страны и безопасности государства, а также при угрозе возникновения чрезвычайных ситуаций природного и техногенного характера. При этом такие проверки должны быть согласованы с органами прокуратуры.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Внеплановые проверки также могут проводиться по поручению Президента Российской Федерации и Правительства Российской Федерации.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6928" y="1761426"/>
            <a:ext cx="3932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Постановление Правительства </a:t>
            </a:r>
            <a:r>
              <a:rPr lang="ru-RU" i="1" dirty="0"/>
              <a:t>РФ от 10 </a:t>
            </a:r>
            <a:r>
              <a:rPr lang="ru-RU" i="1" dirty="0" smtClean="0"/>
              <a:t>.03.2022 №</a:t>
            </a:r>
            <a:r>
              <a:rPr lang="ru-RU" i="1" dirty="0"/>
              <a:t>336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6928" y="1061656"/>
            <a:ext cx="5209663" cy="369332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Срок </a:t>
            </a:r>
            <a:r>
              <a:rPr lang="ru-RU" b="1" dirty="0" smtClean="0">
                <a:solidFill>
                  <a:schemeClr val="bg1"/>
                </a:solidFill>
              </a:rPr>
              <a:t>действия меры: </a:t>
            </a:r>
            <a:r>
              <a:rPr lang="ru-RU" dirty="0" smtClean="0">
                <a:solidFill>
                  <a:schemeClr val="bg1"/>
                </a:solidFill>
              </a:rPr>
              <a:t>до </a:t>
            </a:r>
            <a:r>
              <a:rPr lang="ru-RU" dirty="0">
                <a:solidFill>
                  <a:schemeClr val="bg1"/>
                </a:solidFill>
              </a:rPr>
              <a:t>конца 2022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95869" y="2951728"/>
            <a:ext cx="2545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</a:t>
            </a:r>
            <a:r>
              <a:rPr lang="en-US" sz="2000" dirty="0" smtClean="0">
                <a:solidFill>
                  <a:srgbClr val="FF0000"/>
                </a:solidFill>
              </a:rPr>
              <a:t>government.ru</a:t>
            </a:r>
            <a:endParaRPr lang="ru-RU" sz="2000" dirty="0"/>
          </a:p>
        </p:txBody>
      </p:sp>
      <p:pic>
        <p:nvPicPr>
          <p:cNvPr id="21506" name="Picture 2" descr="http://qrcoder.ru/code/?http%3A%2F%2Fgovernment.ru%2Fsanctions_measures%2Fmeasure%2F4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806" y="232499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72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3011" y="212937"/>
            <a:ext cx="7897565" cy="4462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Субсидии работодателям - вакансии для молодежи </a:t>
            </a:r>
            <a:endParaRPr lang="ru-RU" sz="2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441" t="18519" r="23696" b="10553"/>
          <a:stretch/>
        </p:blipFill>
        <p:spPr>
          <a:xfrm>
            <a:off x="4035105" y="712692"/>
            <a:ext cx="8086986" cy="45530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993" y="983420"/>
            <a:ext cx="3948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FF0000"/>
                </a:solidFill>
                <a:latin typeface="Helvetica" panose="020B0604020202020204" pitchFamily="34" charset="0"/>
              </a:rPr>
              <a:t>Работодатели получат </a:t>
            </a:r>
            <a:r>
              <a:rPr lang="ru-RU" b="1" dirty="0" smtClean="0">
                <a:solidFill>
                  <a:srgbClr val="FF0000"/>
                </a:solidFill>
                <a:latin typeface="Helvetica" panose="020B0604020202020204" pitchFamily="34" charset="0"/>
              </a:rPr>
              <a:t>субсидии</a:t>
            </a:r>
          </a:p>
          <a:p>
            <a:pPr fontAlgn="base"/>
            <a:r>
              <a:rPr lang="ru-RU" b="1" dirty="0" smtClean="0">
                <a:solidFill>
                  <a:srgbClr val="FF0000"/>
                </a:solidFill>
                <a:latin typeface="Helvetica" panose="020B0604020202020204" pitchFamily="34" charset="0"/>
              </a:rPr>
              <a:t>за </a:t>
            </a:r>
            <a:r>
              <a:rPr lang="ru-RU" b="1" dirty="0">
                <a:solidFill>
                  <a:srgbClr val="FF0000"/>
                </a:solidFill>
                <a:latin typeface="Helvetica" panose="020B0604020202020204" pitchFamily="34" charset="0"/>
              </a:rPr>
              <a:t>трудоустройство молодёжи</a:t>
            </a:r>
            <a:endParaRPr lang="ru-RU" b="1" dirty="0">
              <a:solidFill>
                <a:srgbClr val="FF000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299" y="1736710"/>
            <a:ext cx="3954011" cy="2031325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Условия программы:</a:t>
            </a:r>
          </a:p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Для компаний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организаций,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которые в 2022 году возьмут к себе на работу молодых людей, смогут рассчитывать на господдержку в рамках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программы субсидирования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найма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9724" y="3874994"/>
            <a:ext cx="39484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  <a:latin typeface="Georgia" panose="02040502050405020303" pitchFamily="18" charset="0"/>
              </a:rPr>
              <a:t>Особенности программы</a:t>
            </a:r>
          </a:p>
          <a:p>
            <a:r>
              <a:rPr lang="ru-RU" dirty="0" smtClean="0">
                <a:solidFill>
                  <a:srgbClr val="111111"/>
                </a:solidFill>
                <a:latin typeface="Georgia" panose="02040502050405020303" pitchFamily="18" charset="0"/>
              </a:rPr>
              <a:t>Субсидируется трудоустройство </a:t>
            </a:r>
            <a:r>
              <a:rPr lang="ru-RU" dirty="0">
                <a:solidFill>
                  <a:srgbClr val="111111"/>
                </a:solidFill>
                <a:latin typeface="Georgia" panose="02040502050405020303" pitchFamily="18" charset="0"/>
              </a:rPr>
              <a:t>отдельных категорий граждан в возрасте до 30 лет. В их числе – выпускники колледжей и вузов без опыта работы, молодые люди без среднего профессионального или высшего образования, инвалиды, дети-сироты, родители несовершеннолетних детей</a:t>
            </a:r>
            <a:endParaRPr lang="ru-RU" dirty="0"/>
          </a:p>
        </p:txBody>
      </p:sp>
      <p:pic>
        <p:nvPicPr>
          <p:cNvPr id="17410" name="Picture 2" descr="http://qrcoder.ru/code/?http%3A%2F%2Fstatic.government.ru%2Fmedia%2Ffiles%2FSZRNIic5YShWEBLZf9AqWQSSASSkowfv.pd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847" y="2832664"/>
            <a:ext cx="1471686" cy="147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233815" y="4982990"/>
            <a:ext cx="7962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 получить господдержку, работодателю нужно </a:t>
            </a:r>
            <a:r>
              <a:rPr lang="ru-RU" dirty="0" smtClean="0"/>
              <a:t>обратиться</a:t>
            </a:r>
          </a:p>
          <a:p>
            <a:r>
              <a:rPr lang="ru-RU" dirty="0" smtClean="0"/>
              <a:t>в </a:t>
            </a:r>
            <a:r>
              <a:rPr lang="ru-RU" dirty="0"/>
              <a:t>центр занятости для подбора специалистов под имеющиеся вакансии. Сделать это можно дистанционно через личный кабинет на портале «Работа России». После этого потребуется направить заявление в Фонд социального страхования, который занимается распределением и выплатой субсидий. </a:t>
            </a:r>
          </a:p>
        </p:txBody>
      </p:sp>
    </p:spTree>
    <p:extLst>
      <p:ext uri="{BB962C8B-B14F-4D97-AF65-F5344CB8AC3E}">
        <p14:creationId xmlns:p14="http://schemas.microsoft.com/office/powerpoint/2010/main" val="387254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958" y="78691"/>
            <a:ext cx="7569650" cy="830997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Какие есть меры государственной поддержки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молодежи в </a:t>
            </a:r>
            <a:r>
              <a:rPr lang="ru-RU" sz="2400" b="1" dirty="0">
                <a:solidFill>
                  <a:schemeClr val="bg1"/>
                </a:solidFill>
              </a:rPr>
              <a:t>Республике </a:t>
            </a:r>
            <a:r>
              <a:rPr lang="ru-RU" sz="2400" b="1" dirty="0" smtClean="0">
                <a:solidFill>
                  <a:schemeClr val="bg1"/>
                </a:solidFill>
              </a:rPr>
              <a:t>Татарстан? 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977" y="30787"/>
            <a:ext cx="2552956" cy="66996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32889" y="4704141"/>
            <a:ext cx="790868" cy="76910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4650" t="17664" r="7551" b="70369"/>
          <a:stretch/>
        </p:blipFill>
        <p:spPr>
          <a:xfrm>
            <a:off x="553413" y="4851442"/>
            <a:ext cx="549820" cy="474502"/>
          </a:xfrm>
          <a:prstGeom prst="rect">
            <a:avLst/>
          </a:prstGeom>
          <a:ln w="19050">
            <a:solidFill>
              <a:srgbClr val="3FAFA6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432889" y="3755186"/>
            <a:ext cx="800100" cy="793954"/>
          </a:xfrm>
          <a:prstGeom prst="ellipse">
            <a:avLst/>
          </a:prstGeom>
          <a:solidFill>
            <a:srgbClr val="009B8E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1544" t="17079" r="42014" b="22787"/>
          <a:stretch/>
        </p:blipFill>
        <p:spPr>
          <a:xfrm>
            <a:off x="579109" y="3916153"/>
            <a:ext cx="508545" cy="472019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437674" y="1863947"/>
            <a:ext cx="788282" cy="796218"/>
          </a:xfrm>
          <a:prstGeom prst="ellipse">
            <a:avLst/>
          </a:prstGeom>
          <a:solidFill>
            <a:srgbClr val="009B8E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2501" t="14381" r="33022" b="18480"/>
          <a:stretch/>
        </p:blipFill>
        <p:spPr>
          <a:xfrm>
            <a:off x="523818" y="2048541"/>
            <a:ext cx="615994" cy="4270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2983" y="1173712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8968" y="2057272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2983" y="3921329"/>
            <a:ext cx="7897565" cy="461665"/>
          </a:xfrm>
          <a:prstGeom prst="rect">
            <a:avLst/>
          </a:prstGeom>
          <a:solidFill>
            <a:srgbClr val="009B8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0855" y="4884356"/>
            <a:ext cx="78975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Жилье для молодежи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09113" y="5596677"/>
            <a:ext cx="816843" cy="766070"/>
          </a:xfrm>
          <a:prstGeom prst="ellipse">
            <a:avLst/>
          </a:prstGeom>
          <a:solidFill>
            <a:srgbClr val="009B8E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442983" y="5759453"/>
            <a:ext cx="7897565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молодежных сообществ - НКО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16315" t="9549" r="36883" b="13491"/>
          <a:stretch/>
        </p:blipFill>
        <p:spPr>
          <a:xfrm>
            <a:off x="550964" y="5738305"/>
            <a:ext cx="521998" cy="482813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449013" y="993420"/>
            <a:ext cx="800100" cy="8073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8222" t="49684" r="79928" b="28353"/>
          <a:stretch/>
        </p:blipFill>
        <p:spPr>
          <a:xfrm>
            <a:off x="584420" y="1112663"/>
            <a:ext cx="544718" cy="537595"/>
          </a:xfrm>
          <a:prstGeom prst="rect">
            <a:avLst/>
          </a:prstGeom>
        </p:spPr>
      </p:pic>
      <p:sp>
        <p:nvSpPr>
          <p:cNvPr id="26" name="AutoShape 2" descr="https://stanisferrum.ru/wp-content/uploads/2021/09/consultant-416x416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4" descr="https://stanisferrum.ru/wp-content/uploads/2021/09/consultant-416x416-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62628" y="2814546"/>
            <a:ext cx="790868" cy="76910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cdn5.vectorstock.com/i/1000x1000/12/49/businessman-icon-vector-2100124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4223" r="16759" b="22475"/>
          <a:stretch/>
        </p:blipFill>
        <p:spPr bwMode="auto">
          <a:xfrm>
            <a:off x="612775" y="2941612"/>
            <a:ext cx="488009" cy="5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26918" y="2989080"/>
            <a:ext cx="7897565" cy="4462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Субсидии работодателям - вакансии для молодежи </a:t>
            </a:r>
            <a:endParaRPr lang="ru-RU" sz="2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2" name="Picture 8" descr="http://8plus1.ru/wp-content/uploads/vakansii-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50" y="796932"/>
            <a:ext cx="1766931" cy="11250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3.depositphotos.com/1022135/15520/i/950/depositphotos_155205898-stock-photo-young-female-bak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50" y="1948318"/>
            <a:ext cx="1747876" cy="1141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ity-yaroslavl.ru/upload/iblock/e4f/477bf47c_454c_4cf3_885a_231e5a006e5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05" y="3150029"/>
            <a:ext cx="1747876" cy="121031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legalinsurance.ru/media/kunena/attachments/457/v-tatarstane-obyavlen-konkurs-semeynyh-fermerskih-dinastiy-mi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705" y="4420815"/>
            <a:ext cx="1755181" cy="105310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u-f.ru/sites/default/files/rostov_6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408" y="5534397"/>
            <a:ext cx="1778093" cy="118539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27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293" y="925048"/>
            <a:ext cx="44037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Кредитные «каникулы»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для </a:t>
            </a:r>
            <a:r>
              <a:rPr lang="ru-RU" sz="2800" b="1" dirty="0">
                <a:solidFill>
                  <a:srgbClr val="FF0000"/>
                </a:solidFill>
              </a:rPr>
              <a:t>молодежи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3309" y="202225"/>
            <a:ext cx="7897565" cy="461665"/>
          </a:xfrm>
          <a:prstGeom prst="rect">
            <a:avLst/>
          </a:prstGeom>
          <a:solidFill>
            <a:srgbClr val="009B8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42" y="90054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21878" y="900543"/>
            <a:ext cx="5473043" cy="147732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Roboto"/>
              </a:rPr>
              <a:t>Описание </a:t>
            </a:r>
            <a:r>
              <a:rPr lang="ru-RU" b="1" dirty="0" smtClean="0">
                <a:solidFill>
                  <a:srgbClr val="FFFF00"/>
                </a:solidFill>
                <a:latin typeface="Roboto"/>
              </a:rPr>
              <a:t>меры поддержки:</a:t>
            </a:r>
            <a:endParaRPr lang="ru-RU" b="1" dirty="0">
              <a:solidFill>
                <a:srgbClr val="FFFF00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Льготный период обслуживания займа можно получить на срок от одного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до шести месяцев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 Кредитные каникулы распространяются на займы,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выданные до 1 марта 2022 года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21878" y="2446756"/>
            <a:ext cx="5473043" cy="92333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Roboto"/>
              </a:rPr>
              <a:t>Срок </a:t>
            </a:r>
            <a:r>
              <a:rPr lang="ru-RU" b="1" dirty="0" smtClean="0">
                <a:solidFill>
                  <a:srgbClr val="FFFF00"/>
                </a:solidFill>
                <a:latin typeface="Roboto"/>
              </a:rPr>
              <a:t>получения поддержки:</a:t>
            </a:r>
            <a:endParaRPr lang="ru-RU" b="1" dirty="0">
              <a:solidFill>
                <a:srgbClr val="FFFF00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Заёмщики имеют право обратиться за кредитными каникулами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до 30 сентября </a:t>
            </a:r>
            <a:r>
              <a:rPr lang="ru-RU" b="1" dirty="0" smtClean="0">
                <a:solidFill>
                  <a:schemeClr val="bg1"/>
                </a:solidFill>
                <a:latin typeface="Roboto"/>
              </a:rPr>
              <a:t>2022 г.</a:t>
            </a:r>
            <a:endParaRPr lang="ru-RU" b="1" i="0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592" y="1892758"/>
            <a:ext cx="63927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Roboto"/>
              </a:rPr>
              <a:t>Право на получение кредитных каникул возникает 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в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случае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снижения дохода за месяц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предшествующий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месяцу обращения к кредитору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,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Roboto"/>
              </a:rPr>
              <a:t>более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чем на 30%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по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сравнению со среднемесячным доходом за предыдущий год.</a:t>
            </a: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Максимальные размеры займов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по которым </a:t>
            </a:r>
            <a:endParaRPr lang="ru-RU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граждане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вправе обращаться в банки за предоставлением кредитных каникул:</a:t>
            </a: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по потребительским кредитам</a:t>
            </a: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300 тыс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рублей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для физлиц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;</a:t>
            </a: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350 тыс.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рублей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для ИП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;</a:t>
            </a: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100 тыс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рублей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по кредитным картам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;</a:t>
            </a: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700 тыс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рублей по </a:t>
            </a:r>
            <a:r>
              <a:rPr lang="ru-RU" b="1" dirty="0" smtClean="0">
                <a:solidFill>
                  <a:srgbClr val="333333"/>
                </a:solidFill>
                <a:latin typeface="Roboto"/>
              </a:rPr>
              <a:t>автокредитам.</a:t>
            </a:r>
            <a:endParaRPr lang="ru-RU" b="1" dirty="0">
              <a:solidFill>
                <a:srgbClr val="333333"/>
              </a:solidFill>
              <a:latin typeface="Roboto"/>
            </a:endParaRPr>
          </a:p>
          <a:p>
            <a:r>
              <a:rPr lang="ru-RU" b="1" dirty="0">
                <a:solidFill>
                  <a:srgbClr val="333333"/>
                </a:solidFill>
                <a:latin typeface="Roboto"/>
              </a:rPr>
              <a:t>по ипотечным кредитам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Roboto"/>
              </a:rPr>
              <a:t>3 </a:t>
            </a:r>
            <a:r>
              <a:rPr lang="ru-RU" b="1" dirty="0">
                <a:solidFill>
                  <a:srgbClr val="333333"/>
                </a:solidFill>
                <a:latin typeface="Roboto"/>
              </a:rPr>
              <a:t>млн рублей </a:t>
            </a:r>
            <a:r>
              <a:rPr lang="ru-RU" b="1" dirty="0" smtClean="0">
                <a:solidFill>
                  <a:srgbClr val="333333"/>
                </a:solidFill>
                <a:latin typeface="Roboto"/>
              </a:rPr>
              <a:t>-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для регионов России.</a:t>
            </a:r>
            <a:endParaRPr lang="ru-RU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1878" y="3480748"/>
            <a:ext cx="5523378" cy="147732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Как запросить кредитные каникулы? </a:t>
            </a:r>
          </a:p>
          <a:p>
            <a:r>
              <a:rPr lang="ru-RU" dirty="0" smtClean="0">
                <a:solidFill>
                  <a:schemeClr val="bg1"/>
                </a:solidFill>
                <a:latin typeface="Roboto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оформления кредитных каникул нужно подать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заявление </a:t>
            </a:r>
            <a:r>
              <a:rPr lang="ru-RU" b="1" dirty="0" smtClean="0">
                <a:solidFill>
                  <a:schemeClr val="bg1"/>
                </a:solidFill>
                <a:latin typeface="Roboto"/>
              </a:rPr>
              <a:t>в банк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до 30 сентября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2022 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г.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Это можно сделать письменно, по телефону или онлайн (необходимо уточнить в банке). 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://qrcoder.ru/code/?http%3A%2F%2Fgovernment.ru%2Fsanctions_measures%2Fmeasure%2F26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818" y="4984781"/>
            <a:ext cx="1604772" cy="160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16452" y="5068738"/>
            <a:ext cx="2334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i="0" dirty="0" smtClean="0">
                <a:solidFill>
                  <a:srgbClr val="FF0000"/>
                </a:solidFill>
                <a:effectLst/>
                <a:latin typeface="TrolaLatCyrSemibold"/>
              </a:rPr>
              <a:t>Подробности:</a:t>
            </a:r>
            <a:endParaRPr lang="ru-RU" sz="2400" b="1" i="0" dirty="0">
              <a:solidFill>
                <a:srgbClr val="FF0000"/>
              </a:solidFill>
              <a:effectLst/>
              <a:latin typeface="TrolaLatCyrSemi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9014" y="5507096"/>
            <a:ext cx="4172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Постановление </a:t>
            </a:r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Правительства РФ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от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12 марта 2022 года №352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49014" y="6186824"/>
            <a:ext cx="238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government.ru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87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293" y="925048"/>
            <a:ext cx="4794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Кешбэк за </a:t>
            </a:r>
            <a:r>
              <a:rPr lang="ru-RU" sz="2000" b="1" dirty="0" smtClean="0">
                <a:solidFill>
                  <a:srgbClr val="FF0000"/>
                </a:solidFill>
              </a:rPr>
              <a:t>путёвки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 детские оздоровительные лагеря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3309" y="202225"/>
            <a:ext cx="7897565" cy="461665"/>
          </a:xfrm>
          <a:prstGeom prst="rect">
            <a:avLst/>
          </a:prstGeom>
          <a:solidFill>
            <a:srgbClr val="009B8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42" y="90054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7029" y="755771"/>
            <a:ext cx="6035884" cy="1754326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Как получить поддержку?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Roboto"/>
              </a:rPr>
              <a:t>Родитель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покупает ребёнку путёвку в детский лагерь с помощью карты «Мир» и в течение пяти дней получает на эту же карту 50% потраченных средств. </a:t>
            </a:r>
            <a:endParaRPr lang="ru-RU" b="1" dirty="0" smtClean="0">
              <a:solidFill>
                <a:schemeClr val="bg1"/>
              </a:solidFill>
              <a:latin typeface="Roboto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Roboto"/>
              </a:rPr>
              <a:t>Максимальный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размер возврата – 20 тыс. рублей.</a:t>
            </a:r>
            <a:endParaRPr lang="ru-RU" b="0" i="0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592" y="1892758"/>
            <a:ext cx="57336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  <a:latin typeface="Roboto"/>
              </a:rPr>
              <a:t>Описание программы:</a:t>
            </a:r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Родители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смогут вернуть половину стоимости путёвки при поездке детей в летний лагерь.</a:t>
            </a: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Количество поездок на одного ребёнка не ограничено, можно поехать на любое количество смен. Для семей с несколькими детьми получить возврат можно с каждой купленной путёвки.</a:t>
            </a:r>
            <a:endParaRPr lang="ru-RU" b="0" i="0" dirty="0">
              <a:solidFill>
                <a:srgbClr val="333333"/>
              </a:solidFill>
              <a:effectLst/>
              <a:latin typeface="Roboto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7029" y="2542970"/>
            <a:ext cx="6005949" cy="2723823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Roboto"/>
              </a:rPr>
              <a:t>Что нужно сделать для получения </a:t>
            </a:r>
            <a:r>
              <a:rPr lang="ru-RU" b="1" dirty="0" err="1">
                <a:solidFill>
                  <a:srgbClr val="FFFF00"/>
                </a:solidFill>
                <a:latin typeface="Roboto"/>
              </a:rPr>
              <a:t>кешбэка</a:t>
            </a:r>
            <a:r>
              <a:rPr lang="ru-RU" b="1" dirty="0">
                <a:solidFill>
                  <a:srgbClr val="FFFF00"/>
                </a:solidFill>
                <a:latin typeface="Roboto"/>
              </a:rPr>
              <a:t>?</a:t>
            </a:r>
          </a:p>
          <a:p>
            <a:r>
              <a:rPr lang="ru-RU" b="1" dirty="0">
                <a:solidFill>
                  <a:schemeClr val="bg1"/>
                </a:solidFill>
                <a:latin typeface="Roboto"/>
              </a:rPr>
              <a:t>Основные условия участия в программе:</a:t>
            </a:r>
          </a:p>
          <a:p>
            <a:endParaRPr lang="ru-RU" sz="900" b="1" dirty="0">
              <a:solidFill>
                <a:schemeClr val="bg1"/>
              </a:solidFill>
              <a:latin typeface="Roboto"/>
            </a:endParaRPr>
          </a:p>
          <a:p>
            <a:r>
              <a:rPr lang="ru-RU" b="1" dirty="0">
                <a:solidFill>
                  <a:schemeClr val="bg1"/>
                </a:solidFill>
                <a:latin typeface="Roboto"/>
              </a:rPr>
              <a:t>выбрать путевку из перечня предложений на сайте </a:t>
            </a:r>
            <a:r>
              <a:rPr lang="ru-RU" b="1" dirty="0" err="1">
                <a:solidFill>
                  <a:schemeClr val="bg1"/>
                </a:solidFill>
                <a:latin typeface="Roboto"/>
              </a:rPr>
              <a:t>мирпутешествий.рф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Roboto"/>
              </a:rPr>
              <a:t>(список детских лагерей там появится в ночь на 31 марта);</a:t>
            </a:r>
          </a:p>
          <a:p>
            <a:r>
              <a:rPr lang="ru-RU" b="1" dirty="0">
                <a:solidFill>
                  <a:schemeClr val="bg1"/>
                </a:solidFill>
                <a:latin typeface="Roboto"/>
              </a:rPr>
              <a:t>выбрать смену в лагере, которая начнется не раньше 1 мая и закончится не позже 31 августа;</a:t>
            </a:r>
          </a:p>
          <a:p>
            <a:r>
              <a:rPr lang="ru-RU" b="1" dirty="0">
                <a:solidFill>
                  <a:schemeClr val="bg1"/>
                </a:solidFill>
                <a:latin typeface="Roboto"/>
              </a:rPr>
              <a:t>купить путевку с помощью карты платежной системы «Мир».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45981" y="5401995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Распоряжение Правительства РФ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от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19 марта 2022 года №549-р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77195" y="6051623"/>
            <a:ext cx="4575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http://government.ru/sanctions_measures/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42" y="43399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9B8E"/>
                </a:solidFill>
                <a:latin typeface="Roboto"/>
              </a:rPr>
              <a:t>Срок </a:t>
            </a:r>
            <a:r>
              <a:rPr lang="ru-RU" b="1" dirty="0" smtClean="0">
                <a:solidFill>
                  <a:srgbClr val="009B8E"/>
                </a:solidFill>
                <a:latin typeface="Roboto"/>
              </a:rPr>
              <a:t>получения поддержки</a:t>
            </a:r>
            <a:endParaRPr lang="ru-RU" b="1" dirty="0">
              <a:solidFill>
                <a:srgbClr val="009B8E"/>
              </a:solidFill>
              <a:latin typeface="Roboto"/>
            </a:endParaRPr>
          </a:p>
          <a:p>
            <a:r>
              <a:rPr lang="ru-RU" dirty="0">
                <a:latin typeface="Roboto"/>
              </a:rPr>
              <a:t>2022 </a:t>
            </a:r>
            <a:r>
              <a:rPr lang="ru-RU" dirty="0" smtClean="0">
                <a:latin typeface="Roboto"/>
              </a:rPr>
              <a:t>год. Продажи </a:t>
            </a:r>
            <a:r>
              <a:rPr lang="ru-RU" dirty="0">
                <a:latin typeface="Roboto"/>
              </a:rPr>
              <a:t>путёвок начнутся </a:t>
            </a:r>
            <a:endParaRPr lang="ru-RU" dirty="0" smtClean="0">
              <a:latin typeface="Roboto"/>
            </a:endParaRPr>
          </a:p>
          <a:p>
            <a:r>
              <a:rPr lang="ru-RU" dirty="0" smtClean="0">
                <a:latin typeface="Roboto"/>
              </a:rPr>
              <a:t>в </a:t>
            </a:r>
            <a:r>
              <a:rPr lang="ru-RU" dirty="0">
                <a:latin typeface="Roboto"/>
              </a:rPr>
              <a:t>ночь с 30 на 31 </a:t>
            </a:r>
            <a:r>
              <a:rPr lang="ru-RU" dirty="0" smtClean="0">
                <a:latin typeface="Roboto"/>
              </a:rPr>
              <a:t>марта 2022 г.. </a:t>
            </a:r>
          </a:p>
          <a:p>
            <a:r>
              <a:rPr lang="ru-RU" dirty="0" smtClean="0">
                <a:latin typeface="Roboto"/>
              </a:rPr>
              <a:t>Отправиться </a:t>
            </a:r>
            <a:r>
              <a:rPr lang="ru-RU" dirty="0">
                <a:latin typeface="Roboto"/>
              </a:rPr>
              <a:t>в детский лагерь можно будет с 1 мая.</a:t>
            </a:r>
            <a:endParaRPr lang="ru-RU" b="0" i="0" dirty="0">
              <a:effectLst/>
              <a:latin typeface="Roboto"/>
            </a:endParaRPr>
          </a:p>
        </p:txBody>
      </p:sp>
      <p:pic>
        <p:nvPicPr>
          <p:cNvPr id="19458" name="Picture 2" descr="http://qrcoder.ru/code/?http%3A%2F%2Fstatic.government.ru%2Fmedia%2Ffiles%2FQNKvADe1nZ3pzRTFNPOtA70jXT4KDZnJ.pd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50" y="5438165"/>
            <a:ext cx="1491465" cy="14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4284" y="5672896"/>
            <a:ext cx="5512766" cy="92333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реализацию данной программы из резервного Фонда Правительства Российской Федерации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2022 году выделено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7,5 млрд рублей.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89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8032" y="964435"/>
            <a:ext cx="3870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Выплаты по 12 000 рублей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в </a:t>
            </a:r>
            <a:r>
              <a:rPr lang="ru-RU" sz="2000" b="1" dirty="0">
                <a:solidFill>
                  <a:srgbClr val="FF0000"/>
                </a:solidFill>
              </a:rPr>
              <a:t>месяц на ребенка 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3309" y="202225"/>
            <a:ext cx="7897565" cy="461665"/>
          </a:xfrm>
          <a:prstGeom prst="rect">
            <a:avLst/>
          </a:prstGeom>
          <a:solidFill>
            <a:srgbClr val="009B8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42" y="90054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9959" y="743998"/>
            <a:ext cx="6035884" cy="4770537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Roboto"/>
              </a:rPr>
              <a:t>Размер и продолжительность выплаты</a:t>
            </a: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Размер материального пособия привязан к установленному значению прожиточного минимума. </a:t>
            </a:r>
            <a:endParaRPr lang="ru-RU" sz="1600" b="1" dirty="0" smtClean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/>
              </a:rPr>
              <a:t>При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этом применяется показатель прожиточного минимума, который установлен в конкретном регионе проживания.</a:t>
            </a:r>
          </a:p>
          <a:p>
            <a:endParaRPr lang="ru-RU" sz="1600" b="1" dirty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В отличие от многих иных материальных пособий начисление выплат на детей от 8 до 16 лет осуществляется по линии Пенсионного фонда России, а не местных органов социальной защиты населения.</a:t>
            </a:r>
          </a:p>
          <a:p>
            <a:endParaRPr lang="ru-RU" sz="1600" b="1" dirty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/>
              </a:rPr>
              <a:t>Первоначально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размер выплат будет составлять 50% </a:t>
            </a:r>
            <a:endParaRPr lang="ru-RU" sz="1600" b="1" dirty="0" smtClean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/>
              </a:rPr>
              <a:t>от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прожиточного минимума в регионе проживания. </a:t>
            </a:r>
            <a:endParaRPr lang="ru-RU" sz="1600" b="1" dirty="0" smtClean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/>
              </a:rPr>
              <a:t>Если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общая сумма доходов семьи при условии оказания материальной поддержки по-прежнему окажется ниже необходимой планки, то данная сумма может быть увеличена до 75% или даже составить размер прожиточного минимума.</a:t>
            </a:r>
            <a:endParaRPr lang="ru-RU" sz="1600" b="0" i="0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592" y="1892758"/>
            <a:ext cx="57336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Описание программы:</a:t>
            </a:r>
          </a:p>
          <a:p>
            <a:r>
              <a:rPr lang="ru-RU" dirty="0"/>
              <a:t>С 1 апреля 2022 года вводится новая социальная выплата на детей в возрасте от 8 до 16 лет включительно. Уже в </a:t>
            </a:r>
            <a:r>
              <a:rPr lang="ru-RU" dirty="0" smtClean="0"/>
              <a:t>мае 2022 г. </a:t>
            </a:r>
            <a:r>
              <a:rPr lang="ru-RU" dirty="0"/>
              <a:t>семьи с низкими доходами смогут получать до 12 000 рублей в </a:t>
            </a:r>
            <a:r>
              <a:rPr lang="ru-RU" dirty="0" smtClean="0"/>
              <a:t>месяц.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42" y="3549238"/>
            <a:ext cx="5711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Выплата </a:t>
            </a:r>
            <a:r>
              <a:rPr lang="ru-RU" dirty="0"/>
              <a:t>осуществляется ежемесячно, </a:t>
            </a:r>
            <a:endParaRPr lang="ru-RU" dirty="0" smtClean="0"/>
          </a:p>
          <a:p>
            <a:r>
              <a:rPr lang="ru-RU" dirty="0" smtClean="0"/>
              <a:t>размер «привязан» </a:t>
            </a:r>
            <a:r>
              <a:rPr lang="ru-RU" dirty="0"/>
              <a:t>к сумме прожиточного минимума в конкретном субъекте РФ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Основанием </a:t>
            </a:r>
            <a:r>
              <a:rPr lang="ru-RU" dirty="0"/>
              <a:t>для начисления пособия является неудовлетворительное материальное положение семьи, которое определяется также в соответствии с установленным в регионе прожиточным минимумом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i="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20482" name="Picture 2" descr="http://qrcoder.ru/code/?http%3A%2F%2Fwww.kremlin.ru%2Fevents%2Fpresident%2Fnews%2F67937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679" y="5289638"/>
            <a:ext cx="1277164" cy="12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166639" y="5809836"/>
            <a:ext cx="2334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i="0" dirty="0" smtClean="0">
                <a:solidFill>
                  <a:srgbClr val="FF0000"/>
                </a:solidFill>
                <a:effectLst/>
                <a:latin typeface="TrolaLatCyrSemibold"/>
              </a:rPr>
              <a:t>Подробности:</a:t>
            </a:r>
            <a:endParaRPr lang="ru-RU" sz="2400" b="1" i="0" dirty="0">
              <a:solidFill>
                <a:srgbClr val="FF0000"/>
              </a:solidFill>
              <a:effectLst/>
              <a:latin typeface="TrolaLatCyr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29202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4873" y="823178"/>
            <a:ext cx="4272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предоставления сотрудникам IT-компаний </a:t>
            </a:r>
            <a:r>
              <a:rPr lang="ru-RU" sz="2000" b="1" dirty="0" smtClean="0">
                <a:solidFill>
                  <a:srgbClr val="FF0000"/>
                </a:solidFill>
              </a:rPr>
              <a:t>льгот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3309" y="202225"/>
            <a:ext cx="7897565" cy="461665"/>
          </a:xfrm>
          <a:prstGeom prst="rect">
            <a:avLst/>
          </a:prstGeom>
          <a:solidFill>
            <a:srgbClr val="009B8E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Поддержка молодежи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34742" y="90054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589" y="15322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B8E"/>
                </a:solidFill>
              </a:rPr>
              <a:t>Господдержка по </a:t>
            </a:r>
            <a:r>
              <a:rPr lang="ru-RU" b="1" dirty="0">
                <a:solidFill>
                  <a:srgbClr val="009B8E"/>
                </a:solidFill>
              </a:rPr>
              <a:t>ипотеке </a:t>
            </a:r>
            <a:endParaRPr lang="ru-RU" b="1" dirty="0" smtClean="0">
              <a:solidFill>
                <a:srgbClr val="009B8E"/>
              </a:solidFill>
            </a:endParaRPr>
          </a:p>
          <a:p>
            <a:r>
              <a:rPr lang="ru-RU" b="1" dirty="0" smtClean="0">
                <a:solidFill>
                  <a:srgbClr val="009B8E"/>
                </a:solidFill>
              </a:rPr>
              <a:t>    для </a:t>
            </a:r>
            <a:r>
              <a:rPr lang="en-US" b="1" dirty="0" smtClean="0">
                <a:solidFill>
                  <a:srgbClr val="009B8E"/>
                </a:solidFill>
              </a:rPr>
              <a:t>IT-</a:t>
            </a:r>
            <a:r>
              <a:rPr lang="ru-RU" b="1" dirty="0" smtClean="0">
                <a:solidFill>
                  <a:srgbClr val="009B8E"/>
                </a:solidFill>
              </a:rPr>
              <a:t>специалистам</a:t>
            </a:r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589" y="2134637"/>
            <a:ext cx="3833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B8E"/>
                </a:solidFill>
              </a:rPr>
              <a:t>Отсрочка от службы в армии</a:t>
            </a:r>
            <a:endParaRPr lang="ru-RU" b="1" dirty="0">
              <a:solidFill>
                <a:srgbClr val="009B8E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471" t="18417" r="33366" b="21695"/>
          <a:stretch/>
        </p:blipFill>
        <p:spPr>
          <a:xfrm>
            <a:off x="5429250" y="679764"/>
            <a:ext cx="6515888" cy="36484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2283" y="2503969"/>
            <a:ext cx="55353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Отсрочка предоставляется:▪️ молодым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людям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до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27 лет, которые имеют высшее образование 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и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работают в IT-компаниях не менее одного года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специалистам со стажем менее одного года, но при условии, что они окончили вуз за год до момента своего назначения на должность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Компании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, которые хотят получить отсрочку для своих молодых специалистов, должны сформировать их список и отправить в </a:t>
            </a: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Минцифры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РФ не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позднее 1 мая 2022 года. 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После </a:t>
            </a:r>
            <a:r>
              <a:rPr lang="ru-RU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Минцифры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РФ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направит обобщённый список в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Минобороны РФ,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а оно сформирует итоговые списки и отправит их в военкоматы для оформления отсрочки.</a:t>
            </a:r>
            <a:endParaRPr lang="ru-RU" dirty="0"/>
          </a:p>
        </p:txBody>
      </p:sp>
      <p:pic>
        <p:nvPicPr>
          <p:cNvPr id="22530" name="Picture 2" descr="http://qrcoder.ru/code/?http%3A%2F%2Fpublication.pravo.gov.ru%2FDocument%2FView%2F0001202203020001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38" y="4179308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109239" y="4260041"/>
            <a:ext cx="2334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i="0" dirty="0" smtClean="0">
                <a:solidFill>
                  <a:srgbClr val="FF0000"/>
                </a:solidFill>
                <a:effectLst/>
                <a:latin typeface="TrolaLatCyrSemibold"/>
              </a:rPr>
              <a:t>Подробности:</a:t>
            </a:r>
            <a:endParaRPr lang="ru-RU" sz="2400" b="1" i="0" dirty="0">
              <a:solidFill>
                <a:srgbClr val="FF0000"/>
              </a:solidFill>
              <a:effectLst/>
              <a:latin typeface="TrolaLatCyrSemi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41571" y="4789838"/>
            <a:ext cx="44756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PT Sans"/>
              </a:rPr>
              <a:t>Указ Президента Российской Федерации от 02.03.2022 № 83 </a:t>
            </a:r>
            <a:endParaRPr lang="ru-RU" i="1" dirty="0" smtClean="0">
              <a:solidFill>
                <a:srgbClr val="000000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000000"/>
                </a:solidFill>
                <a:latin typeface="PT Sans"/>
              </a:rPr>
              <a:t>«О </a:t>
            </a:r>
            <a:r>
              <a:rPr lang="ru-RU" i="1" dirty="0">
                <a:solidFill>
                  <a:srgbClr val="000000"/>
                </a:solidFill>
                <a:latin typeface="PT Sans"/>
              </a:rPr>
              <a:t>мерах по обеспечению ускоренного развития отрасли информационных технологий в Российской </a:t>
            </a:r>
            <a:r>
              <a:rPr lang="ru-RU" i="1" dirty="0" smtClean="0">
                <a:solidFill>
                  <a:srgbClr val="000000"/>
                </a:solidFill>
                <a:latin typeface="PT Sans"/>
              </a:rPr>
              <a:t>Федерации»</a:t>
            </a:r>
            <a:endParaRPr lang="ru-RU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836035" y="756223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IT-компаний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11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6467546"/>
            <a:ext cx="2384334" cy="230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3" y="0"/>
            <a:ext cx="1081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</a:p>
          <a:p>
            <a:endParaRPr lang="ru-RU" dirty="0">
              <a:solidFill>
                <a:srgbClr val="009B8E"/>
              </a:solidFill>
            </a:endParaRPr>
          </a:p>
          <a:p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131" y="0"/>
            <a:ext cx="11929853" cy="69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9B8E"/>
              </a:solidFill>
              <a:latin typeface="Geometric Sans Serif v1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39131" y="854045"/>
            <a:ext cx="2642914" cy="3117064"/>
          </a:xfrm>
          <a:prstGeom prst="rect">
            <a:avLst/>
          </a:prstGeom>
          <a:solidFill>
            <a:srgbClr val="009B8E"/>
          </a:solidFill>
          <a:ln w="57150">
            <a:solidFill>
              <a:srgbClr val="009B8E"/>
            </a:solidFill>
            <a:miter lim="800000"/>
            <a:headEnd/>
            <a:tailEnd/>
          </a:ln>
        </p:spPr>
        <p:txBody>
          <a:bodyPr vert="horz" wrap="square" lIns="91440" tIns="11880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Социальная ипотека «Молодая семья»</a:t>
            </a:r>
            <a:endParaRPr lang="ru-RU" altLang="ru-RU" sz="1400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100" b="1" dirty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</a:b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1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Приобретение </a:t>
            </a:r>
            <a:r>
              <a:rPr lang="ru-RU" altLang="ru-RU" b="1" dirty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жилья </a:t>
            </a:r>
            <a:endParaRPr lang="en-US" altLang="ru-RU" b="1" dirty="0" smtClean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Госжилфонда</a:t>
            </a:r>
            <a:r>
              <a:rPr lang="ru-RU" altLang="ru-RU" b="1" dirty="0" smtClean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 РТ </a:t>
            </a:r>
            <a:br>
              <a:rPr lang="ru-RU" altLang="ru-RU" b="1" dirty="0" smtClean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</a:br>
            <a:r>
              <a:rPr lang="ru-RU" altLang="ru-RU" sz="1400" dirty="0" smtClean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altLang="ru-RU" sz="1400" dirty="0">
                <a:solidFill>
                  <a:schemeClr val="bg1"/>
                </a:solidFill>
                <a:latin typeface="HelveticaNeueCyr" panose="02000503040000020004" pitchFamily="2" charset="-52"/>
                <a:ea typeface="Calibri" pitchFamily="34" charset="0"/>
                <a:cs typeface="Times New Roman" pitchFamily="18" charset="0"/>
              </a:rPr>
              <a:t>льготных условиях </a:t>
            </a:r>
            <a:endParaRPr lang="ru-RU" altLang="ru-RU" sz="1100" dirty="0">
              <a:solidFill>
                <a:schemeClr val="bg1"/>
              </a:solidFill>
              <a:latin typeface="HelveticaNeueCyr" panose="02000503040000020004" pitchFamily="2" charset="-52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Google Shape;20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766" y="1584960"/>
            <a:ext cx="1784609" cy="1349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4766" t="45671" r="16322" b="11709"/>
          <a:stretch/>
        </p:blipFill>
        <p:spPr>
          <a:xfrm>
            <a:off x="3051567" y="859250"/>
            <a:ext cx="3907675" cy="3240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6424" t="57540" r="46519" b="20719"/>
          <a:stretch/>
        </p:blipFill>
        <p:spPr>
          <a:xfrm>
            <a:off x="7224944" y="855292"/>
            <a:ext cx="4737517" cy="20806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3123" y="4149792"/>
            <a:ext cx="6907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</a:rPr>
              <a:t>4</a:t>
            </a:r>
            <a:r>
              <a:rPr lang="ru-RU" sz="1600" dirty="0" smtClean="0">
                <a:solidFill>
                  <a:srgbClr val="009B8E"/>
                </a:solidFill>
              </a:rPr>
              <a:t> муниципалитета – </a:t>
            </a:r>
            <a:r>
              <a:rPr lang="ru-RU" sz="1600" b="1" u="sng" dirty="0" smtClean="0">
                <a:solidFill>
                  <a:srgbClr val="009B8E"/>
                </a:solidFill>
              </a:rPr>
              <a:t>реализуют</a:t>
            </a:r>
            <a:r>
              <a:rPr lang="ru-RU" sz="1600" b="1" dirty="0" smtClean="0">
                <a:solidFill>
                  <a:srgbClr val="009B8E"/>
                </a:solidFill>
              </a:rPr>
              <a:t> </a:t>
            </a:r>
            <a:r>
              <a:rPr lang="ru-RU" sz="1600" dirty="0" smtClean="0">
                <a:solidFill>
                  <a:srgbClr val="009B8E"/>
                </a:solidFill>
              </a:rPr>
              <a:t>программу   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17 </a:t>
            </a:r>
            <a:r>
              <a:rPr lang="ru-RU" sz="1600" dirty="0" smtClean="0">
                <a:solidFill>
                  <a:srgbClr val="009B8E"/>
                </a:solidFill>
              </a:rPr>
              <a:t>муниципалитетов – молодые семьи </a:t>
            </a:r>
            <a:r>
              <a:rPr lang="ru-RU" sz="1600" b="1" u="sng" dirty="0" smtClean="0">
                <a:solidFill>
                  <a:srgbClr val="009B8E"/>
                </a:solidFill>
              </a:rPr>
              <a:t>заселились </a:t>
            </a:r>
            <a:r>
              <a:rPr lang="ru-RU" sz="1600" dirty="0" smtClean="0">
                <a:solidFill>
                  <a:srgbClr val="009B8E"/>
                </a:solidFill>
              </a:rPr>
              <a:t>в новое жилье </a:t>
            </a:r>
            <a:endParaRPr lang="ru-RU" sz="1600" dirty="0">
              <a:solidFill>
                <a:srgbClr val="009B8E"/>
              </a:solidFill>
            </a:endParaRPr>
          </a:p>
        </p:txBody>
      </p:sp>
      <p:pic>
        <p:nvPicPr>
          <p:cNvPr id="14" name="Picture 10" descr="https://sun9-62.userapi.com/impf/c830108/v830108911/126a30/gLmJREfEuoo.jpg?size=1280x853&amp;quality=96&amp;sign=62cf1a7f802e2acb400138345231b6ef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1" y="4821991"/>
            <a:ext cx="2072081" cy="1380847"/>
          </a:xfrm>
          <a:prstGeom prst="rect">
            <a:avLst/>
          </a:prstGeom>
          <a:noFill/>
          <a:ln w="28575">
            <a:solidFill>
              <a:srgbClr val="3FAFA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9.userapi.com/impf/c847219/v847219911/74ee0/jNJv84zjzOg.jpg?size=1040x780&amp;quality=96&amp;sign=86480ee44c43398d8eccd54b3ed76377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05" y="4835152"/>
            <a:ext cx="1823581" cy="1367686"/>
          </a:xfrm>
          <a:prstGeom prst="rect">
            <a:avLst/>
          </a:prstGeom>
          <a:noFill/>
          <a:ln w="28575">
            <a:solidFill>
              <a:srgbClr val="3FAFA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un9-36.userapi.com/impf/c847219/v847219911/74ed7/RHQ_sULJlv8.jpg?size=960x720&amp;quality=96&amp;sign=f7b28520b6433c95dbd12422b9808e45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97" y="4821991"/>
            <a:ext cx="1829109" cy="1371832"/>
          </a:xfrm>
          <a:prstGeom prst="rect">
            <a:avLst/>
          </a:prstGeom>
          <a:noFill/>
          <a:ln w="28575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04558" y="3124648"/>
            <a:ext cx="4794870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B8E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9B8E"/>
                </a:solidFill>
              </a:rPr>
              <a:t>льготная ставка </a:t>
            </a:r>
            <a:r>
              <a:rPr lang="ru-RU" sz="2000" b="1" dirty="0">
                <a:solidFill>
                  <a:srgbClr val="FF0000"/>
                </a:solidFill>
              </a:rPr>
              <a:t>7%</a:t>
            </a:r>
            <a:r>
              <a:rPr lang="ru-RU" sz="2000" b="1" dirty="0">
                <a:solidFill>
                  <a:srgbClr val="009B8E"/>
                </a:solidFill>
              </a:rPr>
              <a:t> годовых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47-54</a:t>
            </a:r>
            <a:r>
              <a:rPr lang="ru-RU" sz="2000" b="1" dirty="0">
                <a:solidFill>
                  <a:srgbClr val="009B8E"/>
                </a:solidFill>
              </a:rPr>
              <a:t> </a:t>
            </a:r>
            <a:r>
              <a:rPr lang="ru-RU" sz="2000" b="1" dirty="0" err="1">
                <a:solidFill>
                  <a:srgbClr val="009B8E"/>
                </a:solidFill>
              </a:rPr>
              <a:t>тыс.руб</a:t>
            </a:r>
            <a:r>
              <a:rPr lang="ru-RU" sz="2000" b="1" dirty="0">
                <a:solidFill>
                  <a:srgbClr val="009B8E"/>
                </a:solidFill>
              </a:rPr>
              <a:t>. – стоимость </a:t>
            </a:r>
            <a:r>
              <a:rPr lang="ru-RU" sz="2000" b="1" dirty="0" err="1">
                <a:solidFill>
                  <a:srgbClr val="009B8E"/>
                </a:solidFill>
              </a:rPr>
              <a:t>кв.м</a:t>
            </a:r>
            <a:r>
              <a:rPr lang="ru-RU" sz="2000" b="1" dirty="0" smtClean="0">
                <a:solidFill>
                  <a:srgbClr val="009B8E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10%</a:t>
            </a:r>
            <a:r>
              <a:rPr lang="ru-RU" sz="2000" b="1" dirty="0" smtClean="0">
                <a:solidFill>
                  <a:srgbClr val="009B8E"/>
                </a:solidFill>
              </a:rPr>
              <a:t> - первоначальный взнос </a:t>
            </a:r>
            <a:endParaRPr lang="ru-RU" sz="2000" b="1" dirty="0">
              <a:solidFill>
                <a:srgbClr val="009B8E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200</a:t>
            </a:r>
            <a:r>
              <a:rPr lang="ru-RU" sz="2000" b="1" dirty="0">
                <a:solidFill>
                  <a:srgbClr val="009B8E"/>
                </a:solidFill>
              </a:rPr>
              <a:t> </a:t>
            </a:r>
            <a:r>
              <a:rPr lang="ru-RU" sz="2000" b="1" dirty="0" err="1">
                <a:solidFill>
                  <a:srgbClr val="009B8E"/>
                </a:solidFill>
              </a:rPr>
              <a:t>тыс.руб</a:t>
            </a:r>
            <a:r>
              <a:rPr lang="ru-RU" sz="2000" b="1" dirty="0">
                <a:solidFill>
                  <a:srgbClr val="009B8E"/>
                </a:solidFill>
              </a:rPr>
              <a:t>. – компенсация </a:t>
            </a:r>
            <a:endParaRPr lang="en-US" sz="2000" b="1" dirty="0" smtClean="0">
              <a:solidFill>
                <a:srgbClr val="009B8E"/>
              </a:solidFill>
            </a:endParaRPr>
          </a:p>
          <a:p>
            <a:r>
              <a:rPr lang="ru-RU" sz="2000" b="1" dirty="0" smtClean="0">
                <a:solidFill>
                  <a:srgbClr val="009B8E"/>
                </a:solidFill>
              </a:rPr>
              <a:t>при </a:t>
            </a:r>
            <a:r>
              <a:rPr lang="ru-RU" sz="2000" b="1" dirty="0">
                <a:solidFill>
                  <a:srgbClr val="009B8E"/>
                </a:solidFill>
              </a:rPr>
              <a:t>рождении ребенка </a:t>
            </a:r>
            <a:endParaRPr lang="ru-RU" sz="2000" b="1" dirty="0" smtClean="0">
              <a:solidFill>
                <a:srgbClr val="009B8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802" y="234440"/>
            <a:ext cx="78975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Жилье для молодежи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Изображение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131" y="61504"/>
            <a:ext cx="2552956" cy="669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l="82539" t="18405" r="9375" b="69834"/>
          <a:stretch/>
        </p:blipFill>
        <p:spPr>
          <a:xfrm>
            <a:off x="11054356" y="161149"/>
            <a:ext cx="908105" cy="742995"/>
          </a:xfrm>
          <a:prstGeom prst="rect">
            <a:avLst/>
          </a:prstGeom>
          <a:ln w="28575">
            <a:solidFill>
              <a:srgbClr val="009B8E"/>
            </a:solidFill>
          </a:ln>
        </p:spPr>
      </p:pic>
      <p:pic>
        <p:nvPicPr>
          <p:cNvPr id="23554" name="Picture 2" descr="http://qrcoder.ru/code/?https%3A%2F%2Fminmol.tatarstan.ru%2Fsotsialnaya-ipoteka-molodim-semyam-tatarstana.htm&amp;4&amp;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928" y="482199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85654" y="4860255"/>
            <a:ext cx="1799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b="1" dirty="0">
                <a:solidFill>
                  <a:srgbClr val="FF0000"/>
                </a:solidFill>
                <a:latin typeface="TrolaLatCyrSemibold"/>
              </a:rPr>
              <a:t>Подробности:</a:t>
            </a:r>
          </a:p>
        </p:txBody>
      </p:sp>
    </p:spTree>
    <p:extLst>
      <p:ext uri="{BB962C8B-B14F-4D97-AF65-F5344CB8AC3E}">
        <p14:creationId xmlns:p14="http://schemas.microsoft.com/office/powerpoint/2010/main" val="358781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6467546"/>
            <a:ext cx="2384334" cy="230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3" y="-34836"/>
            <a:ext cx="1081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</a:p>
          <a:p>
            <a:endParaRPr lang="ru-RU" dirty="0">
              <a:solidFill>
                <a:srgbClr val="009B8E"/>
              </a:solidFill>
            </a:endParaRPr>
          </a:p>
          <a:p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147" y="0"/>
            <a:ext cx="11929853" cy="69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9B8E"/>
              </a:solidFill>
              <a:latin typeface="Geometric Sans Serif v1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408" t="18138" r="19869" b="10671"/>
          <a:stretch/>
        </p:blipFill>
        <p:spPr>
          <a:xfrm>
            <a:off x="41032" y="2089578"/>
            <a:ext cx="6897878" cy="47684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147" y="2089578"/>
            <a:ext cx="6676763" cy="914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06391" y="530495"/>
            <a:ext cx="8036419" cy="21244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19080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300" b="1" dirty="0" smtClean="0">
              <a:solidFill>
                <a:srgbClr val="009B8E"/>
              </a:solidFill>
              <a:latin typeface="HelveticaNeueCyr" panose="02000503040000020004" pitchFamily="2" charset="-52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Льготная программа </a:t>
            </a:r>
            <a:r>
              <a:rPr lang="ru-RU" altLang="ru-RU" sz="2000" b="1" dirty="0" smtClean="0">
                <a:solidFill>
                  <a:srgbClr val="FF0000"/>
                </a:solidFill>
                <a:latin typeface="HelveticaNeueCyr" panose="02000503040000020004" pitchFamily="2" charset="-52"/>
                <a:cs typeface="Arial" pitchFamily="34" charset="0"/>
              </a:rPr>
              <a:t>«Молодая семья»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0000"/>
                </a:solidFill>
                <a:latin typeface="HelveticaNeueCyr" panose="02000503040000020004" pitchFamily="2" charset="-52"/>
                <a:cs typeface="Arial" pitchFamily="34" charset="0"/>
              </a:rPr>
              <a:t>реализуется круглогодично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800" b="1" dirty="0" smtClean="0">
              <a:solidFill>
                <a:srgbClr val="009B8E"/>
              </a:solidFill>
              <a:latin typeface="HelveticaNeueCyr" panose="02000503040000020004" pitchFamily="2" charset="-52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18 кв. метров на каждого члена семьи – единый норматив нуждаемости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</a:t>
            </a: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   по программе «Молодая семья» во всех 45 муниципалитетах Татарстана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постановка на учет, вступление в программу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</a:t>
            </a: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   «Молодая семья» - в Исполкоме по месту регистрации         </a:t>
            </a:r>
            <a:endParaRPr lang="ru-RU" altLang="ru-RU" sz="1600" b="1" dirty="0">
              <a:solidFill>
                <a:srgbClr val="009B8E"/>
              </a:solidFill>
              <a:latin typeface="HelveticaNeueCyr" panose="02000503040000020004" pitchFamily="2" charset="-52"/>
              <a:cs typeface="Arial" pitchFamily="34" charset="0"/>
            </a:endParaRPr>
          </a:p>
        </p:txBody>
      </p:sp>
      <p:pic>
        <p:nvPicPr>
          <p:cNvPr id="10" name="Picture 2" descr="https://sun9-15.userapi.com/impg/hMJUokvdrdfNeijt1_XjxQZdzb8lAnlE1HafFg/afZfVmukwgg.jpg?size=1280x852&amp;quality=96&amp;sign=7233dc6d8db09226a5b79298c60cad7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514" y="750819"/>
            <a:ext cx="2059403" cy="1370790"/>
          </a:xfrm>
          <a:prstGeom prst="rect">
            <a:avLst/>
          </a:prstGeom>
          <a:noFill/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31.userapi.com/impf/c847219/v847219911/74ef3/eGtbgZMP_s8.jpg?size=1280x853&amp;quality=96&amp;sign=29693cac9724bbd8d6dfed1b0c58115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931" y="2268766"/>
            <a:ext cx="2026603" cy="1350541"/>
          </a:xfrm>
          <a:prstGeom prst="rect">
            <a:avLst/>
          </a:prstGeom>
          <a:noFill/>
          <a:ln w="28575">
            <a:solidFill>
              <a:srgbClr val="3FAFA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un9-53.userapi.com/impf/c840734/v840734176/8c05e/neGJQGuau3k.jpg?size=1280x850&amp;quality=96&amp;sign=40c23e37f7ff28a7e3f7dc11d5cbd749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40" y="3748942"/>
            <a:ext cx="2037194" cy="1352824"/>
          </a:xfrm>
          <a:prstGeom prst="rect">
            <a:avLst/>
          </a:prstGeom>
          <a:noFill/>
          <a:ln w="28575">
            <a:solidFill>
              <a:srgbClr val="3FAFA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7888" y="5193109"/>
            <a:ext cx="2188654" cy="1304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" descr="http://qrcoder.ru/code/?https%3A%2F%2Fminmol.tatarstan.ru%2Fzhile-molodim-rt.htm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06" y="605138"/>
            <a:ext cx="1423471" cy="14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528023" y="1837416"/>
            <a:ext cx="943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Подробнее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009B8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/>
          <a:stretch/>
        </p:blipFill>
        <p:spPr>
          <a:xfrm>
            <a:off x="7419087" y="2263117"/>
            <a:ext cx="1988623" cy="1356190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/>
          <a:stretch/>
        </p:blipFill>
        <p:spPr>
          <a:xfrm>
            <a:off x="7441958" y="3766668"/>
            <a:ext cx="2029753" cy="1324849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3" descr="фото дом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r="22455" b="24216"/>
          <a:stretch>
            <a:fillRect/>
          </a:stretch>
        </p:blipFill>
        <p:spPr bwMode="auto">
          <a:xfrm>
            <a:off x="7441958" y="5238878"/>
            <a:ext cx="2073676" cy="1265503"/>
          </a:xfrm>
          <a:prstGeom prst="rect">
            <a:avLst/>
          </a:prstGeom>
          <a:ln w="28575">
            <a:solidFill>
              <a:srgbClr val="009B8E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90127" y="99635"/>
            <a:ext cx="78975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Жилье для молодежи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Изображение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131" y="61504"/>
            <a:ext cx="2552956" cy="6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566" y="679269"/>
            <a:ext cx="9329434" cy="6109062"/>
          </a:xfrm>
          <a:prstGeom prst="rect">
            <a:avLst/>
          </a:prstGeom>
        </p:spPr>
      </p:pic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6467546"/>
            <a:ext cx="2384334" cy="230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3" y="0"/>
            <a:ext cx="1081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</a:p>
          <a:p>
            <a:endParaRPr lang="ru-RU" dirty="0">
              <a:solidFill>
                <a:srgbClr val="009B8E"/>
              </a:solidFill>
            </a:endParaRPr>
          </a:p>
          <a:p>
            <a:endParaRPr lang="ru-RU" b="1" dirty="0">
              <a:solidFill>
                <a:srgbClr val="009B8E"/>
              </a:solidFill>
            </a:endParaRPr>
          </a:p>
        </p:txBody>
      </p:sp>
      <p:grpSp>
        <p:nvGrpSpPr>
          <p:cNvPr id="9" name="Group 1"/>
          <p:cNvGrpSpPr>
            <a:grpSpLocks noChangeAspect="1"/>
          </p:cNvGrpSpPr>
          <p:nvPr/>
        </p:nvGrpSpPr>
        <p:grpSpPr bwMode="auto">
          <a:xfrm>
            <a:off x="-773310" y="-1752100"/>
            <a:ext cx="8493088" cy="5811377"/>
            <a:chOff x="-979" y="990"/>
            <a:chExt cx="16092" cy="9390"/>
          </a:xfrm>
        </p:grpSpPr>
        <p:sp>
          <p:nvSpPr>
            <p:cNvPr id="10" name="AutoShape 23"/>
            <p:cNvSpPr>
              <a:spLocks noChangeAspect="1" noChangeArrowheads="1" noTextEdit="1"/>
            </p:cNvSpPr>
            <p:nvPr/>
          </p:nvSpPr>
          <p:spPr bwMode="auto">
            <a:xfrm>
              <a:off x="-979" y="990"/>
              <a:ext cx="16092" cy="9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829" y="5263"/>
              <a:ext cx="4406" cy="4886"/>
            </a:xfrm>
            <a:prstGeom prst="rect">
              <a:avLst/>
            </a:prstGeom>
            <a:solidFill>
              <a:srgbClr val="22A399"/>
            </a:solidFill>
            <a:ln w="57150">
              <a:solidFill>
                <a:srgbClr val="22A3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Федеральная программа </a:t>
              </a:r>
              <a:endParaRPr lang="en-US" altLang="ru-RU" sz="1400" b="1" dirty="0" smtClean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dirty="0" smtClean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«</a:t>
              </a:r>
              <a: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Обеспечение жильем </a:t>
              </a:r>
              <a:b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молодых семей»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b="1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b="1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b="1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dirty="0" smtClean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1400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 smtClean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Безвозмездная </a:t>
              </a:r>
              <a:r>
                <a:rPr lang="ru-RU" altLang="ru-RU" sz="1400" b="1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субсидия </a:t>
              </a:r>
              <a: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/>
              </a:r>
              <a:b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HelveticaNeueCyr" panose="02000503040000020004" pitchFamily="2" charset="-52"/>
                  <a:cs typeface="Times New Roman" panose="02020603050405020304" pitchFamily="18" charset="0"/>
                </a:rPr>
                <a:t>до 35% стоимости жилья</a:t>
              </a: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2407" r="16257" b="16458"/>
          <a:stretch/>
        </p:blipFill>
        <p:spPr>
          <a:xfrm>
            <a:off x="729764" y="1759551"/>
            <a:ext cx="1121602" cy="11776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68249" y="1110984"/>
            <a:ext cx="1233191" cy="734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2106" y="4081873"/>
            <a:ext cx="313715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 15 лет </a:t>
            </a:r>
            <a:r>
              <a:rPr lang="ru-RU" b="1" dirty="0">
                <a:solidFill>
                  <a:srgbClr val="009B8E"/>
                </a:solidFill>
              </a:rPr>
              <a:t>реализации </a:t>
            </a:r>
            <a:r>
              <a:rPr lang="ru-RU" b="1" dirty="0" smtClean="0">
                <a:solidFill>
                  <a:srgbClr val="009B8E"/>
                </a:solidFill>
              </a:rPr>
              <a:t>программы с 2006 года:</a:t>
            </a:r>
            <a:endParaRPr lang="ru-RU" b="1" dirty="0">
              <a:solidFill>
                <a:srgbClr val="009B8E"/>
              </a:solidFill>
            </a:endParaRPr>
          </a:p>
          <a:p>
            <a:endParaRPr lang="ru-RU" sz="500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7991</a:t>
            </a:r>
            <a:r>
              <a:rPr lang="ru-RU" sz="1200" b="1" dirty="0">
                <a:solidFill>
                  <a:srgbClr val="009B8E"/>
                </a:solidFill>
              </a:rPr>
              <a:t> семья – получила субсидию, </a:t>
            </a:r>
            <a:endParaRPr lang="ru-RU" sz="1200" b="1" dirty="0" smtClean="0">
              <a:solidFill>
                <a:srgbClr val="009B8E"/>
              </a:solidFill>
            </a:endParaRPr>
          </a:p>
          <a:p>
            <a:r>
              <a:rPr lang="ru-RU" sz="1200" b="1" dirty="0" smtClean="0">
                <a:solidFill>
                  <a:srgbClr val="009B8E"/>
                </a:solidFill>
              </a:rPr>
              <a:t>в </a:t>
            </a:r>
            <a:r>
              <a:rPr lang="ru-RU" sz="1200" b="1" dirty="0">
                <a:solidFill>
                  <a:srgbClr val="009B8E"/>
                </a:solidFill>
              </a:rPr>
              <a:t>том числе:</a:t>
            </a:r>
          </a:p>
          <a:p>
            <a:pPr marL="269875" indent="-182563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009B8E"/>
                </a:solidFill>
              </a:rPr>
              <a:t>3272 семьи г.Казани</a:t>
            </a:r>
          </a:p>
          <a:p>
            <a:pPr marL="269875" indent="-182563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009B8E"/>
                </a:solidFill>
              </a:rPr>
              <a:t>1472 семьи </a:t>
            </a:r>
            <a:r>
              <a:rPr lang="ru-RU" sz="1200" b="1" dirty="0" err="1" smtClean="0">
                <a:solidFill>
                  <a:srgbClr val="009B8E"/>
                </a:solidFill>
              </a:rPr>
              <a:t>г.Н.Челны</a:t>
            </a:r>
            <a:endParaRPr lang="ru-RU" sz="1200" b="1" dirty="0">
              <a:solidFill>
                <a:srgbClr val="009B8E"/>
              </a:solidFill>
            </a:endParaRPr>
          </a:p>
          <a:p>
            <a:pPr marL="269875" indent="-182563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009B8E"/>
                </a:solidFill>
              </a:rPr>
              <a:t>1062 семьи </a:t>
            </a:r>
            <a:r>
              <a:rPr lang="ru-RU" sz="1200" b="1" dirty="0" smtClean="0">
                <a:solidFill>
                  <a:srgbClr val="009B8E"/>
                </a:solidFill>
              </a:rPr>
              <a:t>Нижнекамск</a:t>
            </a:r>
            <a:endParaRPr lang="ru-RU" sz="1200" b="1" dirty="0">
              <a:solidFill>
                <a:srgbClr val="009B8E"/>
              </a:solidFill>
            </a:endParaRPr>
          </a:p>
          <a:p>
            <a:pPr marL="269875" indent="-182563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009B8E"/>
                </a:solidFill>
              </a:rPr>
              <a:t>2185 семей из 35 МО РТ</a:t>
            </a:r>
          </a:p>
          <a:p>
            <a:r>
              <a:rPr lang="ru-RU" sz="1200" b="1" dirty="0">
                <a:solidFill>
                  <a:srgbClr val="009B8E"/>
                </a:solidFill>
              </a:rPr>
              <a:t>Общий объем оказанной поддержки: </a:t>
            </a:r>
            <a:endParaRPr lang="ru-RU" sz="1200" b="1" dirty="0" smtClean="0">
              <a:solidFill>
                <a:srgbClr val="009B8E"/>
              </a:solidFill>
            </a:endParaRPr>
          </a:p>
          <a:p>
            <a:r>
              <a:rPr lang="ru-RU" sz="1200" b="1" dirty="0" smtClean="0">
                <a:solidFill>
                  <a:srgbClr val="FF0000"/>
                </a:solidFill>
              </a:rPr>
              <a:t>4 </a:t>
            </a:r>
            <a:r>
              <a:rPr lang="ru-RU" sz="1200" b="1" dirty="0">
                <a:solidFill>
                  <a:srgbClr val="FF0000"/>
                </a:solidFill>
              </a:rPr>
              <a:t>млрд 349,8 млн рублей</a:t>
            </a:r>
          </a:p>
        </p:txBody>
      </p:sp>
      <p:pic>
        <p:nvPicPr>
          <p:cNvPr id="15" name="Picture 6" descr="http://qrcoder.ru/code/?https%3A%2F%2Fminmol.tatarstan.ru%2Fzhile-molodim-rt.htm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69" y="1133832"/>
            <a:ext cx="1423471" cy="14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80160" y="2347667"/>
            <a:ext cx="943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Подробнее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009B8E"/>
              </a:solidFill>
            </a:endParaRPr>
          </a:p>
        </p:txBody>
      </p:sp>
      <p:pic>
        <p:nvPicPr>
          <p:cNvPr id="17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31" y="61504"/>
            <a:ext cx="2552956" cy="669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90127" y="99635"/>
            <a:ext cx="78975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Жилье для молодежи 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6467546"/>
            <a:ext cx="2384334" cy="230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3" y="0"/>
            <a:ext cx="1081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</a:p>
          <a:p>
            <a:endParaRPr lang="ru-RU" dirty="0">
              <a:solidFill>
                <a:srgbClr val="009B8E"/>
              </a:solidFill>
            </a:endParaRPr>
          </a:p>
          <a:p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6703" y="850382"/>
            <a:ext cx="7929686" cy="400110"/>
          </a:xfrm>
          <a:prstGeom prst="rect">
            <a:avLst/>
          </a:prstGeom>
          <a:solidFill>
            <a:srgbClr val="009B8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FF00"/>
                </a:solidFill>
              </a:rPr>
              <a:t>2022 </a:t>
            </a:r>
            <a:r>
              <a:rPr lang="ru-RU" sz="2000" b="1" dirty="0" smtClean="0">
                <a:solidFill>
                  <a:srgbClr val="FFFF00"/>
                </a:solidFill>
              </a:rPr>
              <a:t>год </a:t>
            </a:r>
            <a:r>
              <a:rPr lang="ru-RU" sz="2000" b="1" u="sng" dirty="0" smtClean="0"/>
              <a:t>Расчет</a:t>
            </a:r>
            <a:r>
              <a:rPr lang="ru-RU" sz="2000" b="1" dirty="0" smtClean="0"/>
              <a:t> </a:t>
            </a:r>
            <a:r>
              <a:rPr lang="ru-RU" sz="2000" b="1" dirty="0"/>
              <a:t>размера безвозмездной </a:t>
            </a:r>
            <a:r>
              <a:rPr lang="ru-RU" sz="2000" b="1" u="sng" dirty="0"/>
              <a:t>субсидии </a:t>
            </a:r>
            <a:r>
              <a:rPr lang="ru-RU" sz="2000" b="1" dirty="0" smtClean="0"/>
              <a:t>семье</a:t>
            </a:r>
            <a:endParaRPr lang="ru-RU" sz="2000" dirty="0">
              <a:solidFill>
                <a:srgbClr val="FFFF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287844" y="1291426"/>
          <a:ext cx="8743407" cy="2467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540">
                  <a:extLst>
                    <a:ext uri="{9D8B030D-6E8A-4147-A177-3AD203B41FA5}">
                      <a16:colId xmlns:a16="http://schemas.microsoft.com/office/drawing/2014/main" val="3008141112"/>
                    </a:ext>
                  </a:extLst>
                </a:gridCol>
                <a:gridCol w="1364210">
                  <a:extLst>
                    <a:ext uri="{9D8B030D-6E8A-4147-A177-3AD203B41FA5}">
                      <a16:colId xmlns:a16="http://schemas.microsoft.com/office/drawing/2014/main" val="2134671378"/>
                    </a:ext>
                  </a:extLst>
                </a:gridCol>
                <a:gridCol w="2139380">
                  <a:extLst>
                    <a:ext uri="{9D8B030D-6E8A-4147-A177-3AD203B41FA5}">
                      <a16:colId xmlns:a16="http://schemas.microsoft.com/office/drawing/2014/main" val="19215429"/>
                    </a:ext>
                  </a:extLst>
                </a:gridCol>
                <a:gridCol w="1745450">
                  <a:extLst>
                    <a:ext uri="{9D8B030D-6E8A-4147-A177-3AD203B41FA5}">
                      <a16:colId xmlns:a16="http://schemas.microsoft.com/office/drawing/2014/main" val="4128222321"/>
                    </a:ext>
                  </a:extLst>
                </a:gridCol>
                <a:gridCol w="2322827">
                  <a:extLst>
                    <a:ext uri="{9D8B030D-6E8A-4147-A177-3AD203B41FA5}">
                      <a16:colId xmlns:a16="http://schemas.microsoft.com/office/drawing/2014/main" val="298548100"/>
                    </a:ext>
                  </a:extLst>
                </a:gridCol>
              </a:tblGrid>
              <a:tr h="805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Состав семьи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Стоимость </a:t>
                      </a:r>
                      <a:br>
                        <a:rPr lang="ru-RU" sz="1600" kern="1200" dirty="0">
                          <a:effectLst/>
                        </a:rPr>
                      </a:br>
                      <a:r>
                        <a:rPr lang="ru-RU" sz="1600" kern="1200" dirty="0">
                          <a:effectLst/>
                        </a:rPr>
                        <a:t>1 кв.м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kern="1200" dirty="0">
                          <a:effectLst/>
                        </a:rPr>
                        <a:t>по </a:t>
                      </a:r>
                      <a:r>
                        <a:rPr lang="ru-RU" sz="1600" kern="1200" dirty="0" smtClean="0">
                          <a:effectLst/>
                        </a:rPr>
                        <a:t>РТ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9368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Площадь квартиры, </a:t>
                      </a:r>
                      <a:r>
                        <a:rPr lang="ru-RU" sz="1600" kern="1200" dirty="0" smtClean="0">
                          <a:effectLst/>
                        </a:rPr>
                        <a:t>расчётная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Максимальный </a:t>
                      </a:r>
                      <a:r>
                        <a:rPr lang="ru-RU" sz="1600" kern="1200" dirty="0" smtClean="0">
                          <a:effectLst/>
                        </a:rPr>
                        <a:t>процент </a:t>
                      </a:r>
                      <a:r>
                        <a:rPr lang="ru-RU" sz="1600" kern="1200" dirty="0">
                          <a:effectLst/>
                        </a:rPr>
                        <a:t>для расчёта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Объём максимальной господдержки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755779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2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kern="1200" dirty="0" smtClean="0">
                          <a:solidFill>
                            <a:srgbClr val="FFFF00"/>
                          </a:solidFill>
                          <a:effectLst/>
                        </a:rPr>
                        <a:t>59 934 </a:t>
                      </a:r>
                      <a:r>
                        <a:rPr lang="ru-RU" sz="1600" u="none" kern="1200" dirty="0">
                          <a:solidFill>
                            <a:schemeClr val="bg1"/>
                          </a:solidFill>
                          <a:effectLst/>
                        </a:rPr>
                        <a:t>руб./</a:t>
                      </a:r>
                      <a:r>
                        <a:rPr lang="ru-RU" sz="1600" u="none" kern="1200" dirty="0" err="1" smtClean="0">
                          <a:solidFill>
                            <a:schemeClr val="bg1"/>
                          </a:solidFill>
                          <a:effectLst/>
                        </a:rPr>
                        <a:t>кв.м</a:t>
                      </a:r>
                      <a:endParaRPr lang="ru-RU" sz="1600" u="none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kern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1" u="none" kern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600" u="none" kern="1200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г.)</a:t>
                      </a:r>
                      <a:endParaRPr lang="ru-RU" sz="1600" u="non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42 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35 %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</a:t>
                      </a:r>
                      <a:r>
                        <a:rPr lang="ru-RU" sz="18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   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881 029,8 руб</a:t>
                      </a:r>
                      <a:r>
                        <a:rPr lang="ru-RU" sz="18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129116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3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54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 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1 132 752,6 руб</a:t>
                      </a:r>
                      <a:r>
                        <a:rPr lang="ru-RU" sz="18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91401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4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72 м² 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 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1 510 336,8 руб</a:t>
                      </a:r>
                      <a:r>
                        <a:rPr lang="ru-RU" sz="18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743903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5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90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1 887 792,1 руб</a:t>
                      </a:r>
                      <a:r>
                        <a:rPr lang="ru-RU" sz="18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99726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87843" y="4245482"/>
          <a:ext cx="8743407" cy="241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540">
                  <a:extLst>
                    <a:ext uri="{9D8B030D-6E8A-4147-A177-3AD203B41FA5}">
                      <a16:colId xmlns:a16="http://schemas.microsoft.com/office/drawing/2014/main" val="3008141112"/>
                    </a:ext>
                  </a:extLst>
                </a:gridCol>
                <a:gridCol w="1364210">
                  <a:extLst>
                    <a:ext uri="{9D8B030D-6E8A-4147-A177-3AD203B41FA5}">
                      <a16:colId xmlns:a16="http://schemas.microsoft.com/office/drawing/2014/main" val="2134671378"/>
                    </a:ext>
                  </a:extLst>
                </a:gridCol>
                <a:gridCol w="2139380">
                  <a:extLst>
                    <a:ext uri="{9D8B030D-6E8A-4147-A177-3AD203B41FA5}">
                      <a16:colId xmlns:a16="http://schemas.microsoft.com/office/drawing/2014/main" val="19215429"/>
                    </a:ext>
                  </a:extLst>
                </a:gridCol>
                <a:gridCol w="1745450">
                  <a:extLst>
                    <a:ext uri="{9D8B030D-6E8A-4147-A177-3AD203B41FA5}">
                      <a16:colId xmlns:a16="http://schemas.microsoft.com/office/drawing/2014/main" val="4128222321"/>
                    </a:ext>
                  </a:extLst>
                </a:gridCol>
                <a:gridCol w="2322827">
                  <a:extLst>
                    <a:ext uri="{9D8B030D-6E8A-4147-A177-3AD203B41FA5}">
                      <a16:colId xmlns:a16="http://schemas.microsoft.com/office/drawing/2014/main" val="298548100"/>
                    </a:ext>
                  </a:extLst>
                </a:gridCol>
              </a:tblGrid>
              <a:tr h="805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Состав семьи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Стоимость </a:t>
                      </a:r>
                      <a:br>
                        <a:rPr lang="ru-RU" sz="1600" kern="1200" dirty="0">
                          <a:effectLst/>
                        </a:rPr>
                      </a:br>
                      <a:r>
                        <a:rPr lang="ru-RU" sz="1600" kern="1200" dirty="0">
                          <a:effectLst/>
                        </a:rPr>
                        <a:t>1 кв.м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kern="1200" dirty="0">
                          <a:effectLst/>
                        </a:rPr>
                        <a:t>по </a:t>
                      </a:r>
                      <a:r>
                        <a:rPr lang="ru-RU" sz="1600" kern="1200" dirty="0" smtClean="0">
                          <a:effectLst/>
                        </a:rPr>
                        <a:t>РТ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9368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Площадь квартиры, </a:t>
                      </a:r>
                      <a:r>
                        <a:rPr lang="ru-RU" sz="1600" kern="1200" dirty="0" smtClean="0">
                          <a:effectLst/>
                        </a:rPr>
                        <a:t>расчётная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Максимальный </a:t>
                      </a:r>
                      <a:r>
                        <a:rPr lang="ru-RU" sz="1600" kern="1200" dirty="0" smtClean="0">
                          <a:effectLst/>
                        </a:rPr>
                        <a:t>процент </a:t>
                      </a:r>
                      <a:r>
                        <a:rPr lang="ru-RU" sz="1600" kern="1200" dirty="0">
                          <a:effectLst/>
                        </a:rPr>
                        <a:t>для расчёта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Объём максимальной господдержки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600" marR="89936" marT="44968" marB="44968" anchor="ctr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755779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2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600" b="1" kern="1200" dirty="0" smtClean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600" b="1" kern="1200" dirty="0" smtClean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108</a:t>
                      </a:r>
                      <a:endParaRPr lang="ru-RU" sz="1200" dirty="0" smtClean="0">
                        <a:solidFill>
                          <a:srgbClr val="FFFF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kern="1200" dirty="0" smtClean="0">
                          <a:solidFill>
                            <a:schemeClr val="bg1"/>
                          </a:solidFill>
                          <a:effectLst/>
                        </a:rPr>
                        <a:t>руб</a:t>
                      </a:r>
                      <a:r>
                        <a:rPr lang="ru-RU" sz="1600" u="none" kern="1200" dirty="0">
                          <a:solidFill>
                            <a:schemeClr val="bg1"/>
                          </a:solidFill>
                          <a:effectLst/>
                        </a:rPr>
                        <a:t>./</a:t>
                      </a:r>
                      <a:r>
                        <a:rPr lang="ru-RU" sz="1600" u="none" kern="1200" dirty="0" err="1" smtClean="0">
                          <a:solidFill>
                            <a:schemeClr val="bg1"/>
                          </a:solidFill>
                          <a:effectLst/>
                        </a:rPr>
                        <a:t>кв.м</a:t>
                      </a:r>
                      <a:endParaRPr lang="ru-RU" sz="1600" u="none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kern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1" u="none" kern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600" u="none" kern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г.)</a:t>
                      </a:r>
                      <a:endParaRPr lang="ru-RU" sz="1600" u="non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42 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35 %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 anchor="ctr">
                    <a:solidFill>
                      <a:srgbClr val="3FAF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</a:t>
                      </a:r>
                      <a:r>
                        <a:rPr lang="ru-RU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1</a:t>
                      </a:r>
                      <a:r>
                        <a:rPr lang="en-US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412</a:t>
                      </a:r>
                      <a:r>
                        <a:rPr lang="en-US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787,6</a:t>
                      </a:r>
                      <a:r>
                        <a:rPr lang="en-US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руб</a:t>
                      </a:r>
                      <a:r>
                        <a:rPr lang="ru-RU" sz="17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7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129116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3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54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816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441,2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руб</a:t>
                      </a:r>
                      <a:r>
                        <a:rPr lang="ru-RU" sz="17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7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91401"/>
                  </a:ext>
                </a:extLst>
              </a:tr>
              <a:tr h="3540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4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72 м² 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421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921,6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руб</a:t>
                      </a:r>
                      <a:r>
                        <a:rPr lang="ru-RU" sz="17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7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743903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5 чел.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</a:rPr>
                        <a:t>90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м²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 smtClean="0">
                          <a:solidFill>
                            <a:schemeClr val="bg1"/>
                          </a:solidFill>
                          <a:effectLst/>
                        </a:rPr>
                        <a:t>до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3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027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402</a:t>
                      </a:r>
                      <a:r>
                        <a:rPr lang="en-US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,0</a:t>
                      </a:r>
                      <a:r>
                        <a:rPr lang="en-US" sz="1700" b="1" kern="12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ru-RU" sz="1700" b="1" kern="1200" dirty="0" smtClean="0">
                          <a:solidFill>
                            <a:srgbClr val="FFFF00"/>
                          </a:solidFill>
                          <a:effectLst/>
                        </a:rPr>
                        <a:t>руб</a:t>
                      </a:r>
                      <a:r>
                        <a:rPr lang="ru-RU" sz="1700" b="1" kern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  <a:endParaRPr lang="ru-RU" sz="17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936" marR="89936" marT="44968" marB="44968">
                    <a:solidFill>
                      <a:srgbClr val="3FA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9972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86703" y="3802132"/>
            <a:ext cx="8138691" cy="400110"/>
          </a:xfrm>
          <a:prstGeom prst="rect">
            <a:avLst/>
          </a:prstGeom>
          <a:solidFill>
            <a:srgbClr val="009B8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2023 </a:t>
            </a:r>
            <a:r>
              <a:rPr lang="ru-RU" sz="2000" b="1" dirty="0" smtClean="0">
                <a:solidFill>
                  <a:srgbClr val="FFFF00"/>
                </a:solidFill>
              </a:rPr>
              <a:t>год</a:t>
            </a:r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r>
              <a:rPr lang="ru-RU" sz="2000" b="1" u="sng" dirty="0" smtClean="0"/>
              <a:t>Расчет</a:t>
            </a:r>
            <a:r>
              <a:rPr lang="ru-RU" sz="2000" b="1" dirty="0" smtClean="0"/>
              <a:t> </a:t>
            </a:r>
            <a:r>
              <a:rPr lang="ru-RU" sz="2000" b="1" dirty="0"/>
              <a:t>размера безвозмездной </a:t>
            </a:r>
            <a:r>
              <a:rPr lang="ru-RU" sz="2000" b="1" u="sng" dirty="0"/>
              <a:t>субсидии </a:t>
            </a:r>
            <a:r>
              <a:rPr lang="ru-RU" sz="2000" b="1" dirty="0" smtClean="0"/>
              <a:t>семье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76" y="837767"/>
            <a:ext cx="2458187" cy="1653690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77" y="4591809"/>
            <a:ext cx="2492264" cy="1660472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7143" t="8227" r="15572" b="20513"/>
          <a:stretch/>
        </p:blipFill>
        <p:spPr>
          <a:xfrm>
            <a:off x="9501977" y="2610143"/>
            <a:ext cx="2458187" cy="1830684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90127" y="251643"/>
            <a:ext cx="771422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 60% увеличится размер субсидии в 2023 году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46364" y="4123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программа </a:t>
            </a:r>
            <a:endParaRPr lang="en-US" altLang="ru-RU" b="1" dirty="0">
              <a:solidFill>
                <a:schemeClr val="bg1"/>
              </a:solidFill>
              <a:latin typeface="HelveticaNeueCyr" panose="02000503040000020004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0679" y="44673"/>
            <a:ext cx="2581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9B8E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Программа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9B8E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«Обеспечение </a:t>
            </a:r>
            <a:r>
              <a:rPr lang="ru-RU" altLang="ru-RU" sz="1600" dirty="0">
                <a:solidFill>
                  <a:srgbClr val="009B8E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жильем </a:t>
            </a:r>
            <a:br>
              <a:rPr lang="ru-RU" altLang="ru-RU" sz="1600" dirty="0">
                <a:solidFill>
                  <a:srgbClr val="009B8E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9B8E"/>
                </a:solidFill>
                <a:latin typeface="HelveticaNeueCyr" panose="02000503040000020004" pitchFamily="2" charset="-52"/>
                <a:cs typeface="Times New Roman" panose="02020603050405020304" pitchFamily="18" charset="0"/>
              </a:rPr>
              <a:t>молодых семей»</a:t>
            </a:r>
          </a:p>
        </p:txBody>
      </p:sp>
    </p:spTree>
    <p:extLst>
      <p:ext uri="{BB962C8B-B14F-4D97-AF65-F5344CB8AC3E}">
        <p14:creationId xmlns:p14="http://schemas.microsoft.com/office/powerpoint/2010/main" val="36534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6467546"/>
            <a:ext cx="2384334" cy="230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9763" y="0"/>
            <a:ext cx="1081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</a:p>
          <a:p>
            <a:endParaRPr lang="ru-RU" dirty="0">
              <a:solidFill>
                <a:srgbClr val="009B8E"/>
              </a:solidFill>
            </a:endParaRPr>
          </a:p>
          <a:p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79269"/>
            <a:ext cx="12192000" cy="69669"/>
          </a:xfrm>
          <a:prstGeom prst="rect">
            <a:avLst/>
          </a:prstGeom>
          <a:solidFill>
            <a:srgbClr val="00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1888" y="105018"/>
            <a:ext cx="11929853" cy="529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9B8E"/>
                </a:solidFill>
                <a:latin typeface="Geometric Sans Serif v1" pitchFamily="2" charset="0"/>
                <a:cs typeface="Times New Roman" panose="02020603050405020304" pitchFamily="18" charset="0"/>
              </a:rPr>
              <a:t>Федеральная </a:t>
            </a:r>
            <a:r>
              <a:rPr lang="ru-RU" sz="2400" b="1" dirty="0" smtClean="0">
                <a:solidFill>
                  <a:srgbClr val="009B8E"/>
                </a:solidFill>
                <a:latin typeface="Geometric Sans Serif v1" pitchFamily="2" charset="0"/>
                <a:cs typeface="Times New Roman" panose="02020603050405020304" pitchFamily="18" charset="0"/>
              </a:rPr>
              <a:t>программа «Обеспечение жильем молодых </a:t>
            </a:r>
            <a:r>
              <a:rPr lang="ru-RU" sz="2400" b="1" dirty="0">
                <a:solidFill>
                  <a:srgbClr val="009B8E"/>
                </a:solidFill>
                <a:latin typeface="Geometric Sans Serif v1" pitchFamily="2" charset="0"/>
                <a:cs typeface="Times New Roman" panose="02020603050405020304" pitchFamily="18" charset="0"/>
              </a:rPr>
              <a:t>семей»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73629" y="634592"/>
            <a:ext cx="7172200" cy="232591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19080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FF0000"/>
                </a:solidFill>
                <a:latin typeface="HelveticaNeueCyr" panose="02000503040000020004" pitchFamily="2" charset="-52"/>
                <a:cs typeface="Arial" pitchFamily="34" charset="0"/>
              </a:rPr>
              <a:t>Регистрация</a:t>
            </a:r>
            <a:r>
              <a:rPr lang="ru-RU" altLang="ru-RU" sz="20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(перерегистрация) молодых семей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для участия в программе безвозмездных субсидий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B8E"/>
                </a:solidFill>
                <a:latin typeface="+mj-lt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009B8E"/>
                </a:solidFill>
                <a:latin typeface="+mj-lt"/>
                <a:cs typeface="Times New Roman" panose="02020603050405020304" pitchFamily="18" charset="0"/>
              </a:rPr>
              <a:t>Обеспечение </a:t>
            </a:r>
            <a:r>
              <a:rPr lang="ru-RU" sz="2000" b="1" dirty="0">
                <a:solidFill>
                  <a:srgbClr val="009B8E"/>
                </a:solidFill>
                <a:latin typeface="+mj-lt"/>
                <a:cs typeface="Times New Roman" panose="02020603050405020304" pitchFamily="18" charset="0"/>
              </a:rPr>
              <a:t>жильем молодых семей</a:t>
            </a:r>
            <a:r>
              <a:rPr lang="ru-RU" altLang="ru-RU" sz="2000" b="1" dirty="0" smtClean="0">
                <a:solidFill>
                  <a:srgbClr val="009B8E"/>
                </a:solidFill>
                <a:latin typeface="+mj-lt"/>
                <a:cs typeface="Arial" pitchFamily="34" charset="0"/>
              </a:rPr>
              <a:t>» в</a:t>
            </a:r>
            <a:r>
              <a:rPr lang="ru-RU" altLang="ru-RU" sz="20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 </a:t>
            </a:r>
            <a:r>
              <a:rPr lang="ru-RU" altLang="ru-RU" sz="2000" b="1" dirty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2023 </a:t>
            </a:r>
            <a:r>
              <a:rPr lang="ru-RU" altLang="ru-RU" sz="20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году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9B8E"/>
                </a:solidFill>
                <a:latin typeface="+mj-lt"/>
                <a:cs typeface="Arial" pitchFamily="34" charset="0"/>
              </a:rPr>
              <a:t>проходит </a:t>
            </a:r>
            <a:r>
              <a:rPr lang="ru-RU" altLang="ru-RU" sz="2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с 01 марта до 01 мая 2022 года</a:t>
            </a:r>
            <a:endParaRPr lang="ru-RU" altLang="ru-RU" sz="2000" b="1" dirty="0" smtClean="0">
              <a:solidFill>
                <a:srgbClr val="FF0000"/>
              </a:solidFill>
              <a:latin typeface="HelveticaNeueCyr" panose="02000503040000020004" pitchFamily="2" charset="-52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0000"/>
                </a:solidFill>
                <a:latin typeface="HelveticaNeueCyr" panose="02000503040000020004" pitchFamily="2" charset="-52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9B8E"/>
                </a:solidFill>
                <a:latin typeface="HelveticaNeueCyr" panose="02000503040000020004" pitchFamily="2" charset="-52"/>
                <a:cs typeface="Arial" pitchFamily="34" charset="0"/>
              </a:rPr>
              <a:t>Для постановки на учет, вступления в программу, перерегистрации нужно </a:t>
            </a:r>
            <a:r>
              <a:rPr lang="ru-RU" altLang="ru-RU" sz="1600" b="1" dirty="0" smtClean="0">
                <a:solidFill>
                  <a:srgbClr val="F30D00"/>
                </a:solidFill>
                <a:latin typeface="HelveticaNeueCyr" panose="02000503040000020004" pitchFamily="2" charset="-52"/>
                <a:cs typeface="Arial" pitchFamily="34" charset="0"/>
              </a:rPr>
              <a:t>обратиться - в Исполком по месту регистрации         </a:t>
            </a:r>
            <a:endParaRPr lang="ru-RU" altLang="ru-RU" sz="1600" b="1" dirty="0">
              <a:solidFill>
                <a:srgbClr val="F30D00"/>
              </a:solidFill>
              <a:latin typeface="HelveticaNeueCyr" panose="02000503040000020004" pitchFamily="2" charset="-52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5" y="874296"/>
            <a:ext cx="2032644" cy="135509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16" y="887449"/>
            <a:ext cx="1994781" cy="134194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56" y="2608530"/>
            <a:ext cx="2032644" cy="13542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/>
          <a:stretch/>
        </p:blipFill>
        <p:spPr>
          <a:xfrm>
            <a:off x="9808745" y="2633570"/>
            <a:ext cx="2027852" cy="1382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5" b="15683"/>
          <a:stretch/>
        </p:blipFill>
        <p:spPr>
          <a:xfrm>
            <a:off x="7560235" y="4245850"/>
            <a:ext cx="4265637" cy="1701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30428" y="2922411"/>
            <a:ext cx="5673780" cy="2646878"/>
          </a:xfrm>
          <a:prstGeom prst="rect">
            <a:avLst/>
          </a:prstGeom>
          <a:solidFill>
            <a:srgbClr val="009B8E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Во всех 45 муниципалитетах </a:t>
            </a:r>
            <a:r>
              <a:rPr lang="ru-RU" sz="2000" b="1" dirty="0" smtClean="0">
                <a:solidFill>
                  <a:schemeClr val="bg1"/>
                </a:solidFill>
              </a:rPr>
              <a:t>Татарстана  </a:t>
            </a:r>
            <a:r>
              <a:rPr lang="ru-RU" sz="2000" b="1" u="sng" dirty="0" smtClean="0">
                <a:solidFill>
                  <a:schemeClr val="bg1"/>
                </a:solidFill>
              </a:rPr>
              <a:t>утверждена</a:t>
            </a:r>
            <a:r>
              <a:rPr lang="ru-RU" sz="2000" b="1" dirty="0" smtClean="0">
                <a:solidFill>
                  <a:schemeClr val="bg1"/>
                </a:solidFill>
              </a:rPr>
              <a:t> и </a:t>
            </a:r>
            <a:r>
              <a:rPr lang="ru-RU" sz="2000" b="1" dirty="0">
                <a:solidFill>
                  <a:schemeClr val="bg1"/>
                </a:solidFill>
              </a:rPr>
              <a:t>действует </a:t>
            </a:r>
            <a:r>
              <a:rPr lang="ru-RU" sz="2000" b="1" dirty="0" smtClean="0">
                <a:solidFill>
                  <a:schemeClr val="bg1"/>
                </a:solidFill>
              </a:rPr>
              <a:t>программа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«</a:t>
            </a:r>
            <a:r>
              <a:rPr lang="ru-RU" sz="2000" b="1" dirty="0">
                <a:solidFill>
                  <a:schemeClr val="bg1"/>
                </a:solidFill>
              </a:rPr>
              <a:t>Обеспечение жильем молодых семей»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600" b="1" dirty="0" smtClean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Во всех 45 муниципалитетах </a:t>
            </a:r>
            <a:r>
              <a:rPr lang="ru-RU" sz="2000" b="1" dirty="0">
                <a:solidFill>
                  <a:schemeClr val="bg1"/>
                </a:solidFill>
              </a:rPr>
              <a:t>Татарстана </a:t>
            </a:r>
            <a:r>
              <a:rPr lang="ru-RU" sz="2000" b="1" dirty="0" smtClean="0">
                <a:solidFill>
                  <a:srgbClr val="FFFF00"/>
                </a:solidFill>
              </a:rPr>
              <a:t>до 01 мая 2022 года молодые семьи могут: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подать документы в Исполком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подтвердить нуждаемость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</a:rPr>
              <a:t>вступить в программу 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50977" y="5707284"/>
          <a:ext cx="6893168" cy="736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23292">
                  <a:extLst>
                    <a:ext uri="{9D8B030D-6E8A-4147-A177-3AD203B41FA5}">
                      <a16:colId xmlns:a16="http://schemas.microsoft.com/office/drawing/2014/main" val="3981513345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1074600409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2380769538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4259677123"/>
                    </a:ext>
                  </a:extLst>
                </a:gridCol>
              </a:tblGrid>
              <a:tr h="3625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2019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2020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 2021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73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 районов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 районов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u="none" dirty="0" smtClean="0"/>
                        <a:t>43 районов</a:t>
                      </a:r>
                      <a:endParaRPr lang="ru-RU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 smtClean="0"/>
                        <a:t>45 районов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698701"/>
                  </a:ext>
                </a:extLst>
              </a:tr>
            </a:tbl>
          </a:graphicData>
        </a:graphic>
      </p:graphicFrame>
      <p:pic>
        <p:nvPicPr>
          <p:cNvPr id="19" name="Picture 2" descr="http://qrcoder.ru/code/?https%3A%2F%2Fminmol.tatarstan.ru%2Fzhile-molodim-rt.htm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22" y="4154852"/>
            <a:ext cx="1152689" cy="11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268760" y="5165437"/>
            <a:ext cx="897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Подробнее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dirty="0">
              <a:solidFill>
                <a:srgbClr val="009B8E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82539" t="18405" r="9375" b="69834"/>
          <a:stretch/>
        </p:blipFill>
        <p:spPr>
          <a:xfrm>
            <a:off x="6161905" y="2947261"/>
            <a:ext cx="1167912" cy="955564"/>
          </a:xfrm>
          <a:prstGeom prst="rect">
            <a:avLst/>
          </a:prstGeom>
          <a:ln w="28575">
            <a:solidFill>
              <a:srgbClr val="009B8E"/>
            </a:solidFill>
          </a:ln>
        </p:spPr>
      </p:pic>
    </p:spTree>
    <p:extLst>
      <p:ext uri="{BB962C8B-B14F-4D97-AF65-F5344CB8AC3E}">
        <p14:creationId xmlns:p14="http://schemas.microsoft.com/office/powerpoint/2010/main" val="39390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7241" y="895944"/>
            <a:ext cx="5289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i="0" dirty="0" smtClean="0">
                <a:solidFill>
                  <a:srgbClr val="009B8E"/>
                </a:solidFill>
                <a:effectLst/>
                <a:latin typeface="TrolaLatCyrSemibold"/>
              </a:rPr>
              <a:t>Гранты для НКО, физлиц, ВУЗов</a:t>
            </a:r>
            <a:endParaRPr lang="ru-RU" sz="2400" b="1" i="0" dirty="0">
              <a:solidFill>
                <a:srgbClr val="009B8E"/>
              </a:solidFill>
              <a:effectLst/>
              <a:latin typeface="TrolaLatCyrSemi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879" t="11896" r="28161"/>
          <a:stretch/>
        </p:blipFill>
        <p:spPr>
          <a:xfrm>
            <a:off x="87241" y="1357609"/>
            <a:ext cx="6611327" cy="4967347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47659" y="1491250"/>
            <a:ext cx="2780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dirty="0" smtClean="0">
                <a:solidFill>
                  <a:srgbClr val="FF0000"/>
                </a:solidFill>
                <a:effectLst/>
                <a:latin typeface="TrolaLatCyrSemibold"/>
              </a:rPr>
              <a:t>РОСМОЛОДЕЖЬ </a:t>
            </a:r>
            <a:endParaRPr lang="ru-RU" sz="2400" b="1" i="0" dirty="0">
              <a:solidFill>
                <a:srgbClr val="FF0000"/>
              </a:solidFill>
              <a:effectLst/>
              <a:latin typeface="TrolaLatCyrSemi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170" t="14247" r="28135"/>
          <a:stretch/>
        </p:blipFill>
        <p:spPr>
          <a:xfrm>
            <a:off x="7228779" y="74037"/>
            <a:ext cx="4714614" cy="3427505"/>
          </a:xfrm>
          <a:prstGeom prst="rect">
            <a:avLst/>
          </a:prstGeom>
          <a:solidFill>
            <a:srgbClr val="009B8E"/>
          </a:solidFill>
          <a:ln w="28575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7987" t="14071" r="37184" b="2720"/>
          <a:stretch/>
        </p:blipFill>
        <p:spPr>
          <a:xfrm>
            <a:off x="6241408" y="3271478"/>
            <a:ext cx="5335399" cy="3519329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822748" y="199260"/>
            <a:ext cx="4190373" cy="400110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Поддержка молодежных НКО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8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30911" y="308009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7753" y="1067274"/>
            <a:ext cx="5384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Бесплатное переобучение и (или) получение дополнительного профессионального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3078" y="849161"/>
            <a:ext cx="5533939" cy="341632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Montserrat"/>
              </a:rPr>
              <a:t>Участники 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программы -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молодежь 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до 35 лет:</a:t>
            </a:r>
          </a:p>
          <a:p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А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)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 граждане, которые после завершения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обучения, или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службы в армии более четырёх месяцев не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являются занятыми </a:t>
            </a:r>
            <a:endParaRPr lang="ru-RU" dirty="0">
              <a:solidFill>
                <a:schemeClr val="bg1"/>
              </a:solidFill>
              <a:latin typeface="Montserrat"/>
            </a:endParaRPr>
          </a:p>
          <a:p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Б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)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работники до 35 лет,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находящиеся </a:t>
            </a:r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Montserrat"/>
              </a:rPr>
              <a:t>под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угрозой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увольнения, в неоплачиваемых отпусках, с неполым рабочим днем </a:t>
            </a:r>
            <a:endParaRPr lang="ru-RU" dirty="0">
              <a:solidFill>
                <a:schemeClr val="bg1"/>
              </a:solidFill>
              <a:latin typeface="Montserrat"/>
            </a:endParaRPr>
          </a:p>
          <a:p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В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)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 граждане без среднего профессионального или высшего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7753" y="2011205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Распоряжение Правительства РФ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от </a:t>
            </a:r>
            <a:r>
              <a:rPr lang="ru-RU" i="1" dirty="0">
                <a:solidFill>
                  <a:srgbClr val="000000"/>
                </a:solidFill>
                <a:latin typeface="Georgia" panose="02040502050405020303" pitchFamily="18" charset="0"/>
              </a:rPr>
              <a:t>18 марта 2022 года №537-р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6533" y="2746684"/>
            <a:ext cx="62423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</a:rPr>
              <a:t>Особенность </a:t>
            </a:r>
            <a:r>
              <a:rPr lang="ru-RU" b="1" dirty="0" smtClean="0">
                <a:solidFill>
                  <a:srgbClr val="009B8E"/>
                </a:solidFill>
              </a:rPr>
              <a:t>программы – </a:t>
            </a:r>
            <a:r>
              <a:rPr lang="ru-RU" dirty="0" smtClean="0">
                <a:solidFill>
                  <a:srgbClr val="333333"/>
                </a:solidFill>
              </a:rPr>
              <a:t>обучение востребованным </a:t>
            </a:r>
            <a:r>
              <a:rPr lang="ru-RU" dirty="0">
                <a:solidFill>
                  <a:srgbClr val="333333"/>
                </a:solidFill>
              </a:rPr>
              <a:t>на локальном рынке труда знаниям и </a:t>
            </a:r>
            <a:r>
              <a:rPr lang="ru-RU" dirty="0" smtClean="0">
                <a:solidFill>
                  <a:srgbClr val="333333"/>
                </a:solidFill>
              </a:rPr>
              <a:t>навыкам</a:t>
            </a:r>
          </a:p>
          <a:p>
            <a:endParaRPr lang="ru-RU" dirty="0" smtClean="0">
              <a:solidFill>
                <a:srgbClr val="333333"/>
              </a:solidFill>
            </a:endParaRPr>
          </a:p>
          <a:p>
            <a:r>
              <a:rPr lang="ru-RU" dirty="0" smtClean="0">
                <a:solidFill>
                  <a:srgbClr val="333333"/>
                </a:solidFill>
              </a:rPr>
              <a:t>Перед </a:t>
            </a:r>
            <a:r>
              <a:rPr lang="ru-RU" dirty="0">
                <a:solidFill>
                  <a:srgbClr val="333333"/>
                </a:solidFill>
              </a:rPr>
              <a:t>началом обучения граждане заключают </a:t>
            </a:r>
            <a:r>
              <a:rPr lang="ru-RU" dirty="0" smtClean="0">
                <a:solidFill>
                  <a:srgbClr val="333333"/>
                </a:solidFill>
              </a:rPr>
              <a:t>трехсторонний </a:t>
            </a:r>
            <a:r>
              <a:rPr lang="ru-RU" dirty="0">
                <a:solidFill>
                  <a:srgbClr val="333333"/>
                </a:solidFill>
              </a:rPr>
              <a:t>или двусторонний </a:t>
            </a:r>
            <a:r>
              <a:rPr lang="ru-RU" dirty="0" smtClean="0">
                <a:solidFill>
                  <a:srgbClr val="333333"/>
                </a:solidFill>
              </a:rPr>
              <a:t>договор: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333333"/>
                </a:solidFill>
              </a:rPr>
              <a:t>Трехсторонний </a:t>
            </a:r>
            <a:r>
              <a:rPr lang="ru-RU" b="1" dirty="0">
                <a:solidFill>
                  <a:srgbClr val="333333"/>
                </a:solidFill>
              </a:rPr>
              <a:t>договор </a:t>
            </a:r>
            <a:r>
              <a:rPr lang="ru-RU" dirty="0">
                <a:solidFill>
                  <a:srgbClr val="333333"/>
                </a:solidFill>
              </a:rPr>
              <a:t>заключается в том случае, если гражданин планирует в дальнейшем работать по найму: его подписывают оператор образовательной программы, будущий работодатель и гражданин. </a:t>
            </a:r>
            <a:endParaRPr lang="ru-RU" dirty="0" smtClean="0">
              <a:solidFill>
                <a:srgbClr val="333333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333333"/>
                </a:solidFill>
              </a:rPr>
              <a:t>Двусторонний </a:t>
            </a:r>
            <a:r>
              <a:rPr lang="ru-RU" b="1" dirty="0">
                <a:solidFill>
                  <a:srgbClr val="333333"/>
                </a:solidFill>
              </a:rPr>
              <a:t>договор </a:t>
            </a:r>
            <a:r>
              <a:rPr lang="ru-RU" dirty="0">
                <a:solidFill>
                  <a:srgbClr val="333333"/>
                </a:solidFill>
              </a:rPr>
              <a:t>заключается в том случае, если гражданин намерен открыть свое дело по результатам обучения.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93078" y="4945133"/>
            <a:ext cx="3627561" cy="147732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Подать заявку </a:t>
            </a:r>
            <a:r>
              <a:rPr lang="ru-RU" dirty="0" smtClean="0">
                <a:solidFill>
                  <a:schemeClr val="bg1"/>
                </a:solidFill>
              </a:rPr>
              <a:t>–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 портале «Работа в России»: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https</a:t>
            </a:r>
            <a:r>
              <a:rPr lang="en-US" sz="1600" dirty="0">
                <a:solidFill>
                  <a:srgbClr val="FFFF00"/>
                </a:solidFill>
              </a:rPr>
              <a:t>://</a:t>
            </a:r>
            <a:r>
              <a:rPr lang="en-US" sz="1600" dirty="0" smtClean="0">
                <a:solidFill>
                  <a:srgbClr val="FFFF00"/>
                </a:solidFill>
              </a:rPr>
              <a:t>trudvsem.ru/information-pages/support-employment</a:t>
            </a: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qrcoder.ru/code/?https%3A%2F%2Ftrudvsem.ru%2Finformation-pages%2Fsupport-employment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065" y="4819479"/>
            <a:ext cx="1620524" cy="16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42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025" y="2913063"/>
            <a:ext cx="4484688" cy="1428750"/>
          </a:xfrm>
        </p:spPr>
        <p:txBody>
          <a:bodyPr tIns="13434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altLang="ru-RU" sz="4400" b="1" dirty="0" smtClean="0">
                <a:latin typeface="HelveticaNeueCyr" panose="02000503040000020004" pitchFamily="2" charset="-52"/>
                <a:ea typeface="Trebuchet MS" panose="020B0603020202020204" pitchFamily="34" charset="0"/>
                <a:cs typeface="Trebuchet MS" panose="020B0603020202020204" pitchFamily="34" charset="0"/>
              </a:rPr>
              <a:t>Спасибо</a:t>
            </a:r>
            <a:br>
              <a:rPr lang="ru-RU" altLang="ru-RU" sz="4400" b="1" dirty="0" smtClean="0">
                <a:latin typeface="HelveticaNeueCyr" panose="02000503040000020004" pitchFamily="2" charset="-52"/>
                <a:ea typeface="Trebuchet MS" panose="020B0603020202020204" pitchFamily="34" charset="0"/>
                <a:cs typeface="Trebuchet MS" panose="020B0603020202020204" pitchFamily="34" charset="0"/>
              </a:rPr>
            </a:br>
            <a:r>
              <a:rPr lang="ru-RU" altLang="ru-RU" sz="4400" b="1" dirty="0" smtClean="0">
                <a:latin typeface="HelveticaNeueCyr" panose="02000503040000020004" pitchFamily="2" charset="-52"/>
                <a:ea typeface="Trebuchet MS" panose="020B0603020202020204" pitchFamily="34" charset="0"/>
                <a:cs typeface="Trebuchet MS" panose="020B0603020202020204" pitchFamily="34" charset="0"/>
              </a:rPr>
              <a:t>за внимание</a:t>
            </a:r>
            <a:r>
              <a:rPr lang="ru-RU" altLang="ru-RU" sz="4800" b="1" dirty="0" smtClean="0">
                <a:latin typeface="HelveticaNeueCyr" panose="02000503040000020004" pitchFamily="2" charset="-52"/>
                <a:ea typeface="Trebuchet MS" panose="020B0603020202020204" pitchFamily="34" charset="0"/>
                <a:cs typeface="Trebuchet MS" panose="020B0603020202020204" pitchFamily="34" charset="0"/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1763" y="123825"/>
            <a:ext cx="3706812" cy="1290638"/>
          </a:xfrm>
          <a:prstGeom prst="rect">
            <a:avLst/>
          </a:prstGeom>
          <a:solidFill>
            <a:srgbClr val="009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904"/>
          </a:p>
        </p:txBody>
      </p:sp>
      <p:grpSp>
        <p:nvGrpSpPr>
          <p:cNvPr id="27652" name="Группа 3"/>
          <p:cNvGrpSpPr>
            <a:grpSpLocks/>
          </p:cNvGrpSpPr>
          <p:nvPr/>
        </p:nvGrpSpPr>
        <p:grpSpPr bwMode="auto">
          <a:xfrm>
            <a:off x="534988" y="446088"/>
            <a:ext cx="3019425" cy="725487"/>
            <a:chOff x="9270365" y="457199"/>
            <a:chExt cx="1793036" cy="430708"/>
          </a:xfrm>
        </p:grpSpPr>
        <p:sp>
          <p:nvSpPr>
            <p:cNvPr id="5" name="object 6"/>
            <p:cNvSpPr/>
            <p:nvPr/>
          </p:nvSpPr>
          <p:spPr>
            <a:xfrm>
              <a:off x="9270365" y="459084"/>
              <a:ext cx="401595" cy="4024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6" name="object 7"/>
            <p:cNvSpPr/>
            <p:nvPr/>
          </p:nvSpPr>
          <p:spPr>
            <a:xfrm>
              <a:off x="10382764" y="611764"/>
              <a:ext cx="99927" cy="101787"/>
            </a:xfrm>
            <a:custGeom>
              <a:avLst/>
              <a:gdLst/>
              <a:ahLst/>
              <a:cxnLst/>
              <a:rect l="l" t="t" r="r" b="b"/>
              <a:pathLst>
                <a:path w="99695" h="101600">
                  <a:moveTo>
                    <a:pt x="58521" y="0"/>
                  </a:moveTo>
                  <a:lnTo>
                    <a:pt x="40779" y="0"/>
                  </a:lnTo>
                  <a:lnTo>
                    <a:pt x="0" y="101231"/>
                  </a:lnTo>
                  <a:lnTo>
                    <a:pt x="17284" y="101231"/>
                  </a:lnTo>
                  <a:lnTo>
                    <a:pt x="26403" y="78397"/>
                  </a:lnTo>
                  <a:lnTo>
                    <a:pt x="90102" y="78397"/>
                  </a:lnTo>
                  <a:lnTo>
                    <a:pt x="83651" y="62382"/>
                  </a:lnTo>
                  <a:lnTo>
                    <a:pt x="32956" y="62382"/>
                  </a:lnTo>
                  <a:lnTo>
                    <a:pt x="49656" y="20853"/>
                  </a:lnTo>
                  <a:lnTo>
                    <a:pt x="66922" y="20853"/>
                  </a:lnTo>
                  <a:lnTo>
                    <a:pt x="58521" y="0"/>
                  </a:lnTo>
                  <a:close/>
                </a:path>
                <a:path w="99695" h="101600">
                  <a:moveTo>
                    <a:pt x="90102" y="78397"/>
                  </a:moveTo>
                  <a:lnTo>
                    <a:pt x="72745" y="78397"/>
                  </a:lnTo>
                  <a:lnTo>
                    <a:pt x="81876" y="101231"/>
                  </a:lnTo>
                  <a:lnTo>
                    <a:pt x="99301" y="101231"/>
                  </a:lnTo>
                  <a:lnTo>
                    <a:pt x="90102" y="78397"/>
                  </a:lnTo>
                  <a:close/>
                </a:path>
                <a:path w="99695" h="101600">
                  <a:moveTo>
                    <a:pt x="66922" y="20853"/>
                  </a:moveTo>
                  <a:lnTo>
                    <a:pt x="49656" y="20853"/>
                  </a:lnTo>
                  <a:lnTo>
                    <a:pt x="66357" y="62382"/>
                  </a:lnTo>
                  <a:lnTo>
                    <a:pt x="83651" y="62382"/>
                  </a:lnTo>
                  <a:lnTo>
                    <a:pt x="66922" y="20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7" name="object 8"/>
            <p:cNvSpPr/>
            <p:nvPr/>
          </p:nvSpPr>
          <p:spPr>
            <a:xfrm>
              <a:off x="10392191" y="476048"/>
              <a:ext cx="16969" cy="85764"/>
            </a:xfrm>
            <a:custGeom>
              <a:avLst/>
              <a:gdLst/>
              <a:ahLst/>
              <a:cxnLst/>
              <a:rect l="l" t="t" r="r" b="b"/>
              <a:pathLst>
                <a:path w="16509" h="85725">
                  <a:moveTo>
                    <a:pt x="16014" y="0"/>
                  </a:moveTo>
                  <a:lnTo>
                    <a:pt x="0" y="0"/>
                  </a:lnTo>
                  <a:lnTo>
                    <a:pt x="0" y="85204"/>
                  </a:lnTo>
                  <a:lnTo>
                    <a:pt x="16014" y="85204"/>
                  </a:lnTo>
                  <a:lnTo>
                    <a:pt x="16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8" name="object 9"/>
            <p:cNvSpPr/>
            <p:nvPr/>
          </p:nvSpPr>
          <p:spPr>
            <a:xfrm>
              <a:off x="10357310" y="468509"/>
              <a:ext cx="85787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004" y="0"/>
                  </a:lnTo>
                </a:path>
              </a:pathLst>
            </a:custGeom>
            <a:ln w="16027">
              <a:solidFill>
                <a:srgbClr val="FFFFFF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9" name="object 10"/>
            <p:cNvSpPr/>
            <p:nvPr/>
          </p:nvSpPr>
          <p:spPr>
            <a:xfrm>
              <a:off x="10560936" y="460026"/>
              <a:ext cx="71646" cy="101787"/>
            </a:xfrm>
            <a:custGeom>
              <a:avLst/>
              <a:gdLst/>
              <a:ahLst/>
              <a:cxnLst/>
              <a:rect l="l" t="t" r="r" b="b"/>
              <a:pathLst>
                <a:path w="71120" h="101600">
                  <a:moveTo>
                    <a:pt x="39204" y="0"/>
                  </a:moveTo>
                  <a:lnTo>
                    <a:pt x="0" y="0"/>
                  </a:lnTo>
                  <a:lnTo>
                    <a:pt x="0" y="101231"/>
                  </a:lnTo>
                  <a:lnTo>
                    <a:pt x="16014" y="101231"/>
                  </a:lnTo>
                  <a:lnTo>
                    <a:pt x="16014" y="63195"/>
                  </a:lnTo>
                  <a:lnTo>
                    <a:pt x="39204" y="63195"/>
                  </a:lnTo>
                  <a:lnTo>
                    <a:pt x="51492" y="60708"/>
                  </a:lnTo>
                  <a:lnTo>
                    <a:pt x="61537" y="53932"/>
                  </a:lnTo>
                  <a:lnTo>
                    <a:pt x="66095" y="47180"/>
                  </a:lnTo>
                  <a:lnTo>
                    <a:pt x="16014" y="47180"/>
                  </a:lnTo>
                  <a:lnTo>
                    <a:pt x="16014" y="16027"/>
                  </a:lnTo>
                  <a:lnTo>
                    <a:pt x="66098" y="16027"/>
                  </a:lnTo>
                  <a:lnTo>
                    <a:pt x="61537" y="9266"/>
                  </a:lnTo>
                  <a:lnTo>
                    <a:pt x="51492" y="2487"/>
                  </a:lnTo>
                  <a:lnTo>
                    <a:pt x="39204" y="0"/>
                  </a:lnTo>
                  <a:close/>
                </a:path>
                <a:path w="71120" h="101600">
                  <a:moveTo>
                    <a:pt x="66098" y="16027"/>
                  </a:moveTo>
                  <a:lnTo>
                    <a:pt x="47790" y="16027"/>
                  </a:lnTo>
                  <a:lnTo>
                    <a:pt x="54787" y="23012"/>
                  </a:lnTo>
                  <a:lnTo>
                    <a:pt x="54787" y="40195"/>
                  </a:lnTo>
                  <a:lnTo>
                    <a:pt x="47790" y="47180"/>
                  </a:lnTo>
                  <a:lnTo>
                    <a:pt x="66095" y="47180"/>
                  </a:lnTo>
                  <a:lnTo>
                    <a:pt x="68315" y="43891"/>
                  </a:lnTo>
                  <a:lnTo>
                    <a:pt x="70802" y="31610"/>
                  </a:lnTo>
                  <a:lnTo>
                    <a:pt x="68315" y="19314"/>
                  </a:lnTo>
                  <a:lnTo>
                    <a:pt x="66098" y="160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0" name="object 11"/>
            <p:cNvSpPr/>
            <p:nvPr/>
          </p:nvSpPr>
          <p:spPr>
            <a:xfrm>
              <a:off x="10502488" y="611764"/>
              <a:ext cx="98042" cy="1008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1" name="object 12"/>
            <p:cNvSpPr/>
            <p:nvPr/>
          </p:nvSpPr>
          <p:spPr>
            <a:xfrm>
              <a:off x="10465722" y="460026"/>
              <a:ext cx="65990" cy="1017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2" name="object 13"/>
            <p:cNvSpPr/>
            <p:nvPr/>
          </p:nvSpPr>
          <p:spPr>
            <a:xfrm>
              <a:off x="10056586" y="611764"/>
              <a:ext cx="111240" cy="124406"/>
            </a:xfrm>
            <a:custGeom>
              <a:avLst/>
              <a:gdLst/>
              <a:ahLst/>
              <a:cxnLst/>
              <a:rect l="l" t="t" r="r" b="b"/>
              <a:pathLst>
                <a:path w="110490" h="124459">
                  <a:moveTo>
                    <a:pt x="109893" y="85216"/>
                  </a:moveTo>
                  <a:lnTo>
                    <a:pt x="0" y="85216"/>
                  </a:lnTo>
                  <a:lnTo>
                    <a:pt x="0" y="124040"/>
                  </a:lnTo>
                  <a:lnTo>
                    <a:pt x="16014" y="124040"/>
                  </a:lnTo>
                  <a:lnTo>
                    <a:pt x="16014" y="101231"/>
                  </a:lnTo>
                  <a:lnTo>
                    <a:pt x="109893" y="101231"/>
                  </a:lnTo>
                  <a:lnTo>
                    <a:pt x="109893" y="85216"/>
                  </a:lnTo>
                  <a:close/>
                </a:path>
                <a:path w="110490" h="124459">
                  <a:moveTo>
                    <a:pt x="109893" y="101231"/>
                  </a:moveTo>
                  <a:lnTo>
                    <a:pt x="93865" y="101231"/>
                  </a:lnTo>
                  <a:lnTo>
                    <a:pt x="93865" y="124040"/>
                  </a:lnTo>
                  <a:lnTo>
                    <a:pt x="109893" y="124040"/>
                  </a:lnTo>
                  <a:lnTo>
                    <a:pt x="109893" y="101231"/>
                  </a:lnTo>
                  <a:close/>
                </a:path>
                <a:path w="110490" h="124459">
                  <a:moveTo>
                    <a:pt x="91617" y="0"/>
                  </a:moveTo>
                  <a:lnTo>
                    <a:pt x="74307" y="0"/>
                  </a:lnTo>
                  <a:lnTo>
                    <a:pt x="12382" y="85216"/>
                  </a:lnTo>
                  <a:lnTo>
                    <a:pt x="32181" y="85216"/>
                  </a:lnTo>
                  <a:lnTo>
                    <a:pt x="75603" y="25425"/>
                  </a:lnTo>
                  <a:lnTo>
                    <a:pt x="91617" y="25425"/>
                  </a:lnTo>
                  <a:lnTo>
                    <a:pt x="91617" y="0"/>
                  </a:lnTo>
                  <a:close/>
                </a:path>
                <a:path w="110490" h="124459">
                  <a:moveTo>
                    <a:pt x="91617" y="25425"/>
                  </a:moveTo>
                  <a:lnTo>
                    <a:pt x="75603" y="25425"/>
                  </a:lnTo>
                  <a:lnTo>
                    <a:pt x="75603" y="85216"/>
                  </a:lnTo>
                  <a:lnTo>
                    <a:pt x="91617" y="85216"/>
                  </a:lnTo>
                  <a:lnTo>
                    <a:pt x="91617" y="254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3" name="object 14"/>
            <p:cNvSpPr/>
            <p:nvPr/>
          </p:nvSpPr>
          <p:spPr>
            <a:xfrm>
              <a:off x="10136716" y="460026"/>
              <a:ext cx="86729" cy="101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4" name="object 15"/>
            <p:cNvSpPr/>
            <p:nvPr/>
          </p:nvSpPr>
          <p:spPr>
            <a:xfrm>
              <a:off x="10185737" y="611764"/>
              <a:ext cx="66933" cy="101787"/>
            </a:xfrm>
            <a:custGeom>
              <a:avLst/>
              <a:gdLst/>
              <a:ahLst/>
              <a:cxnLst/>
              <a:rect l="l" t="t" r="r" b="b"/>
              <a:pathLst>
                <a:path w="66675" h="101600">
                  <a:moveTo>
                    <a:pt x="66230" y="0"/>
                  </a:moveTo>
                  <a:lnTo>
                    <a:pt x="0" y="0"/>
                  </a:lnTo>
                  <a:lnTo>
                    <a:pt x="0" y="101231"/>
                  </a:lnTo>
                  <a:lnTo>
                    <a:pt x="66230" y="101231"/>
                  </a:lnTo>
                  <a:lnTo>
                    <a:pt x="66230" y="85229"/>
                  </a:lnTo>
                  <a:lnTo>
                    <a:pt x="16014" y="85229"/>
                  </a:lnTo>
                  <a:lnTo>
                    <a:pt x="16014" y="58635"/>
                  </a:lnTo>
                  <a:lnTo>
                    <a:pt x="66230" y="58635"/>
                  </a:lnTo>
                  <a:lnTo>
                    <a:pt x="66230" y="42608"/>
                  </a:lnTo>
                  <a:lnTo>
                    <a:pt x="16014" y="42608"/>
                  </a:lnTo>
                  <a:lnTo>
                    <a:pt x="16014" y="16014"/>
                  </a:lnTo>
                  <a:lnTo>
                    <a:pt x="66230" y="16014"/>
                  </a:lnTo>
                  <a:lnTo>
                    <a:pt x="6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5" name="object 16"/>
            <p:cNvSpPr/>
            <p:nvPr/>
          </p:nvSpPr>
          <p:spPr>
            <a:xfrm>
              <a:off x="10248899" y="457199"/>
              <a:ext cx="90500" cy="107441"/>
            </a:xfrm>
            <a:custGeom>
              <a:avLst/>
              <a:gdLst/>
              <a:ahLst/>
              <a:cxnLst/>
              <a:rect l="l" t="t" r="r" b="b"/>
              <a:pathLst>
                <a:path w="90170" h="107315">
                  <a:moveTo>
                    <a:pt x="53644" y="0"/>
                  </a:moveTo>
                  <a:lnTo>
                    <a:pt x="32789" y="4220"/>
                  </a:lnTo>
                  <a:lnTo>
                    <a:pt x="15735" y="15727"/>
                  </a:lnTo>
                  <a:lnTo>
                    <a:pt x="4224" y="32784"/>
                  </a:lnTo>
                  <a:lnTo>
                    <a:pt x="0" y="53657"/>
                  </a:lnTo>
                  <a:lnTo>
                    <a:pt x="4224" y="74517"/>
                  </a:lnTo>
                  <a:lnTo>
                    <a:pt x="15735" y="91571"/>
                  </a:lnTo>
                  <a:lnTo>
                    <a:pt x="32789" y="103079"/>
                  </a:lnTo>
                  <a:lnTo>
                    <a:pt x="53644" y="107302"/>
                  </a:lnTo>
                  <a:lnTo>
                    <a:pt x="63538" y="106398"/>
                  </a:lnTo>
                  <a:lnTo>
                    <a:pt x="72956" y="103739"/>
                  </a:lnTo>
                  <a:lnTo>
                    <a:pt x="81710" y="99404"/>
                  </a:lnTo>
                  <a:lnTo>
                    <a:pt x="89611" y="93472"/>
                  </a:lnTo>
                  <a:lnTo>
                    <a:pt x="87421" y="91287"/>
                  </a:lnTo>
                  <a:lnTo>
                    <a:pt x="53644" y="91287"/>
                  </a:lnTo>
                  <a:lnTo>
                    <a:pt x="39010" y="88324"/>
                  </a:lnTo>
                  <a:lnTo>
                    <a:pt x="27047" y="80249"/>
                  </a:lnTo>
                  <a:lnTo>
                    <a:pt x="18976" y="68286"/>
                  </a:lnTo>
                  <a:lnTo>
                    <a:pt x="16014" y="53657"/>
                  </a:lnTo>
                  <a:lnTo>
                    <a:pt x="18976" y="39021"/>
                  </a:lnTo>
                  <a:lnTo>
                    <a:pt x="27047" y="27054"/>
                  </a:lnTo>
                  <a:lnTo>
                    <a:pt x="39010" y="18978"/>
                  </a:lnTo>
                  <a:lnTo>
                    <a:pt x="53644" y="16014"/>
                  </a:lnTo>
                  <a:lnTo>
                    <a:pt x="87574" y="16014"/>
                  </a:lnTo>
                  <a:lnTo>
                    <a:pt x="89611" y="13982"/>
                  </a:lnTo>
                  <a:lnTo>
                    <a:pt x="81666" y="7988"/>
                  </a:lnTo>
                  <a:lnTo>
                    <a:pt x="72894" y="3605"/>
                  </a:lnTo>
                  <a:lnTo>
                    <a:pt x="63490" y="914"/>
                  </a:lnTo>
                  <a:lnTo>
                    <a:pt x="53644" y="0"/>
                  </a:lnTo>
                  <a:close/>
                </a:path>
                <a:path w="90170" h="107315">
                  <a:moveTo>
                    <a:pt x="78232" y="82118"/>
                  </a:moveTo>
                  <a:lnTo>
                    <a:pt x="72807" y="86026"/>
                  </a:lnTo>
                  <a:lnTo>
                    <a:pt x="66786" y="88903"/>
                  </a:lnTo>
                  <a:lnTo>
                    <a:pt x="60340" y="90679"/>
                  </a:lnTo>
                  <a:lnTo>
                    <a:pt x="53644" y="91287"/>
                  </a:lnTo>
                  <a:lnTo>
                    <a:pt x="87421" y="91287"/>
                  </a:lnTo>
                  <a:lnTo>
                    <a:pt x="78232" y="82118"/>
                  </a:lnTo>
                  <a:close/>
                </a:path>
                <a:path w="90170" h="107315">
                  <a:moveTo>
                    <a:pt x="87574" y="16014"/>
                  </a:moveTo>
                  <a:lnTo>
                    <a:pt x="53644" y="16014"/>
                  </a:lnTo>
                  <a:lnTo>
                    <a:pt x="60371" y="16633"/>
                  </a:lnTo>
                  <a:lnTo>
                    <a:pt x="66832" y="18438"/>
                  </a:lnTo>
                  <a:lnTo>
                    <a:pt x="72852" y="21356"/>
                  </a:lnTo>
                  <a:lnTo>
                    <a:pt x="78257" y="25311"/>
                  </a:lnTo>
                  <a:lnTo>
                    <a:pt x="87574" y="1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6" name="object 17"/>
            <p:cNvSpPr/>
            <p:nvPr/>
          </p:nvSpPr>
          <p:spPr>
            <a:xfrm>
              <a:off x="10272466" y="611764"/>
              <a:ext cx="99927" cy="101787"/>
            </a:xfrm>
            <a:custGeom>
              <a:avLst/>
              <a:gdLst/>
              <a:ahLst/>
              <a:cxnLst/>
              <a:rect l="l" t="t" r="r" b="b"/>
              <a:pathLst>
                <a:path w="99695" h="101600">
                  <a:moveTo>
                    <a:pt x="58508" y="0"/>
                  </a:moveTo>
                  <a:lnTo>
                    <a:pt x="40792" y="0"/>
                  </a:lnTo>
                  <a:lnTo>
                    <a:pt x="0" y="101231"/>
                  </a:lnTo>
                  <a:lnTo>
                    <a:pt x="17272" y="101231"/>
                  </a:lnTo>
                  <a:lnTo>
                    <a:pt x="49669" y="20853"/>
                  </a:lnTo>
                  <a:lnTo>
                    <a:pt x="66912" y="20853"/>
                  </a:lnTo>
                  <a:lnTo>
                    <a:pt x="58508" y="0"/>
                  </a:lnTo>
                  <a:close/>
                </a:path>
                <a:path w="99695" h="101600">
                  <a:moveTo>
                    <a:pt x="66912" y="20853"/>
                  </a:moveTo>
                  <a:lnTo>
                    <a:pt x="49669" y="20853"/>
                  </a:lnTo>
                  <a:lnTo>
                    <a:pt x="81876" y="101231"/>
                  </a:lnTo>
                  <a:lnTo>
                    <a:pt x="99301" y="101231"/>
                  </a:lnTo>
                  <a:lnTo>
                    <a:pt x="66912" y="20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7" name="object 18"/>
            <p:cNvSpPr/>
            <p:nvPr/>
          </p:nvSpPr>
          <p:spPr>
            <a:xfrm>
              <a:off x="10018877" y="460026"/>
              <a:ext cx="87672" cy="10178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8" name="object 19"/>
            <p:cNvSpPr/>
            <p:nvPr/>
          </p:nvSpPr>
          <p:spPr>
            <a:xfrm>
              <a:off x="10867317" y="460026"/>
              <a:ext cx="69761" cy="101787"/>
            </a:xfrm>
            <a:custGeom>
              <a:avLst/>
              <a:gdLst/>
              <a:ahLst/>
              <a:cxnLst/>
              <a:rect l="l" t="t" r="r" b="b"/>
              <a:pathLst>
                <a:path w="69850" h="101600">
                  <a:moveTo>
                    <a:pt x="44678" y="0"/>
                  </a:moveTo>
                  <a:lnTo>
                    <a:pt x="0" y="0"/>
                  </a:lnTo>
                  <a:lnTo>
                    <a:pt x="0" y="101231"/>
                  </a:lnTo>
                  <a:lnTo>
                    <a:pt x="44221" y="101231"/>
                  </a:lnTo>
                  <a:lnTo>
                    <a:pt x="53965" y="99270"/>
                  </a:lnTo>
                  <a:lnTo>
                    <a:pt x="61931" y="93927"/>
                  </a:lnTo>
                  <a:lnTo>
                    <a:pt x="67306" y="86010"/>
                  </a:lnTo>
                  <a:lnTo>
                    <a:pt x="67470" y="85204"/>
                  </a:lnTo>
                  <a:lnTo>
                    <a:pt x="16014" y="85204"/>
                  </a:lnTo>
                  <a:lnTo>
                    <a:pt x="16014" y="57086"/>
                  </a:lnTo>
                  <a:lnTo>
                    <a:pt x="59501" y="57086"/>
                  </a:lnTo>
                  <a:lnTo>
                    <a:pt x="54555" y="53549"/>
                  </a:lnTo>
                  <a:lnTo>
                    <a:pt x="45186" y="51269"/>
                  </a:lnTo>
                  <a:lnTo>
                    <a:pt x="45237" y="45974"/>
                  </a:lnTo>
                  <a:lnTo>
                    <a:pt x="53992" y="44028"/>
                  </a:lnTo>
                  <a:lnTo>
                    <a:pt x="58260" y="41071"/>
                  </a:lnTo>
                  <a:lnTo>
                    <a:pt x="16014" y="41071"/>
                  </a:lnTo>
                  <a:lnTo>
                    <a:pt x="16014" y="16002"/>
                  </a:lnTo>
                  <a:lnTo>
                    <a:pt x="66337" y="16002"/>
                  </a:lnTo>
                  <a:lnTo>
                    <a:pt x="65950" y="14091"/>
                  </a:lnTo>
                  <a:lnTo>
                    <a:pt x="60999" y="6759"/>
                  </a:lnTo>
                  <a:lnTo>
                    <a:pt x="53660" y="1814"/>
                  </a:lnTo>
                  <a:lnTo>
                    <a:pt x="44678" y="0"/>
                  </a:lnTo>
                  <a:close/>
                </a:path>
                <a:path w="69850" h="101600">
                  <a:moveTo>
                    <a:pt x="59501" y="57086"/>
                  </a:moveTo>
                  <a:lnTo>
                    <a:pt x="46964" y="57086"/>
                  </a:lnTo>
                  <a:lnTo>
                    <a:pt x="53251" y="63398"/>
                  </a:lnTo>
                  <a:lnTo>
                    <a:pt x="53251" y="78905"/>
                  </a:lnTo>
                  <a:lnTo>
                    <a:pt x="46964" y="85204"/>
                  </a:lnTo>
                  <a:lnTo>
                    <a:pt x="67470" y="85204"/>
                  </a:lnTo>
                  <a:lnTo>
                    <a:pt x="69278" y="76327"/>
                  </a:lnTo>
                  <a:lnTo>
                    <a:pt x="67382" y="66889"/>
                  </a:lnTo>
                  <a:lnTo>
                    <a:pt x="62214" y="59026"/>
                  </a:lnTo>
                  <a:lnTo>
                    <a:pt x="59501" y="57086"/>
                  </a:lnTo>
                  <a:close/>
                </a:path>
                <a:path w="69850" h="101600">
                  <a:moveTo>
                    <a:pt x="66337" y="16002"/>
                  </a:moveTo>
                  <a:lnTo>
                    <a:pt x="46113" y="16002"/>
                  </a:lnTo>
                  <a:lnTo>
                    <a:pt x="51727" y="21628"/>
                  </a:lnTo>
                  <a:lnTo>
                    <a:pt x="51727" y="35458"/>
                  </a:lnTo>
                  <a:lnTo>
                    <a:pt x="46113" y="41071"/>
                  </a:lnTo>
                  <a:lnTo>
                    <a:pt x="58260" y="41071"/>
                  </a:lnTo>
                  <a:lnTo>
                    <a:pt x="61155" y="39066"/>
                  </a:lnTo>
                  <a:lnTo>
                    <a:pt x="65991" y="31831"/>
                  </a:lnTo>
                  <a:lnTo>
                    <a:pt x="67767" y="23063"/>
                  </a:lnTo>
                  <a:lnTo>
                    <a:pt x="66337" y="16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19" name="object 20"/>
            <p:cNvSpPr/>
            <p:nvPr/>
          </p:nvSpPr>
          <p:spPr>
            <a:xfrm>
              <a:off x="9773773" y="460026"/>
              <a:ext cx="98984" cy="1017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0" name="object 21"/>
            <p:cNvSpPr/>
            <p:nvPr/>
          </p:nvSpPr>
          <p:spPr>
            <a:xfrm>
              <a:off x="10802270" y="763501"/>
              <a:ext cx="70704" cy="101787"/>
            </a:xfrm>
            <a:custGeom>
              <a:avLst/>
              <a:gdLst/>
              <a:ahLst/>
              <a:cxnLst/>
              <a:rect l="l" t="t" r="r" b="b"/>
              <a:pathLst>
                <a:path w="71120" h="101600">
                  <a:moveTo>
                    <a:pt x="39204" y="0"/>
                  </a:moveTo>
                  <a:lnTo>
                    <a:pt x="0" y="0"/>
                  </a:lnTo>
                  <a:lnTo>
                    <a:pt x="0" y="101219"/>
                  </a:lnTo>
                  <a:lnTo>
                    <a:pt x="16014" y="101219"/>
                  </a:lnTo>
                  <a:lnTo>
                    <a:pt x="16014" y="63182"/>
                  </a:lnTo>
                  <a:lnTo>
                    <a:pt x="39204" y="63182"/>
                  </a:lnTo>
                  <a:lnTo>
                    <a:pt x="51492" y="60695"/>
                  </a:lnTo>
                  <a:lnTo>
                    <a:pt x="61537" y="53917"/>
                  </a:lnTo>
                  <a:lnTo>
                    <a:pt x="66101" y="47155"/>
                  </a:lnTo>
                  <a:lnTo>
                    <a:pt x="16014" y="47155"/>
                  </a:lnTo>
                  <a:lnTo>
                    <a:pt x="16014" y="16014"/>
                  </a:lnTo>
                  <a:lnTo>
                    <a:pt x="66095" y="16014"/>
                  </a:lnTo>
                  <a:lnTo>
                    <a:pt x="61537" y="9263"/>
                  </a:lnTo>
                  <a:lnTo>
                    <a:pt x="51492" y="2486"/>
                  </a:lnTo>
                  <a:lnTo>
                    <a:pt x="39204" y="0"/>
                  </a:lnTo>
                  <a:close/>
                </a:path>
                <a:path w="71120" h="101600">
                  <a:moveTo>
                    <a:pt x="66095" y="16014"/>
                  </a:moveTo>
                  <a:lnTo>
                    <a:pt x="47790" y="16014"/>
                  </a:lnTo>
                  <a:lnTo>
                    <a:pt x="54787" y="22999"/>
                  </a:lnTo>
                  <a:lnTo>
                    <a:pt x="54787" y="40170"/>
                  </a:lnTo>
                  <a:lnTo>
                    <a:pt x="47790" y="47155"/>
                  </a:lnTo>
                  <a:lnTo>
                    <a:pt x="66101" y="47155"/>
                  </a:lnTo>
                  <a:lnTo>
                    <a:pt x="68315" y="43872"/>
                  </a:lnTo>
                  <a:lnTo>
                    <a:pt x="70802" y="31584"/>
                  </a:lnTo>
                  <a:lnTo>
                    <a:pt x="68315" y="19304"/>
                  </a:lnTo>
                  <a:lnTo>
                    <a:pt x="66095" y="1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1" name="object 22"/>
            <p:cNvSpPr/>
            <p:nvPr/>
          </p:nvSpPr>
          <p:spPr>
            <a:xfrm>
              <a:off x="9773773" y="611764"/>
              <a:ext cx="82959" cy="1008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2" name="object 23"/>
            <p:cNvSpPr/>
            <p:nvPr/>
          </p:nvSpPr>
          <p:spPr>
            <a:xfrm>
              <a:off x="10650494" y="457199"/>
              <a:ext cx="90500" cy="107441"/>
            </a:xfrm>
            <a:custGeom>
              <a:avLst/>
              <a:gdLst/>
              <a:ahLst/>
              <a:cxnLst/>
              <a:rect l="l" t="t" r="r" b="b"/>
              <a:pathLst>
                <a:path w="90170" h="107315">
                  <a:moveTo>
                    <a:pt x="53644" y="0"/>
                  </a:moveTo>
                  <a:lnTo>
                    <a:pt x="32784" y="4220"/>
                  </a:lnTo>
                  <a:lnTo>
                    <a:pt x="15730" y="15727"/>
                  </a:lnTo>
                  <a:lnTo>
                    <a:pt x="4222" y="32784"/>
                  </a:lnTo>
                  <a:lnTo>
                    <a:pt x="0" y="53657"/>
                  </a:lnTo>
                  <a:lnTo>
                    <a:pt x="4222" y="74517"/>
                  </a:lnTo>
                  <a:lnTo>
                    <a:pt x="15730" y="91571"/>
                  </a:lnTo>
                  <a:lnTo>
                    <a:pt x="32784" y="103079"/>
                  </a:lnTo>
                  <a:lnTo>
                    <a:pt x="53644" y="107302"/>
                  </a:lnTo>
                  <a:lnTo>
                    <a:pt x="63537" y="106398"/>
                  </a:lnTo>
                  <a:lnTo>
                    <a:pt x="72953" y="103739"/>
                  </a:lnTo>
                  <a:lnTo>
                    <a:pt x="81700" y="99404"/>
                  </a:lnTo>
                  <a:lnTo>
                    <a:pt x="89585" y="93472"/>
                  </a:lnTo>
                  <a:lnTo>
                    <a:pt x="87401" y="91287"/>
                  </a:lnTo>
                  <a:lnTo>
                    <a:pt x="53644" y="91287"/>
                  </a:lnTo>
                  <a:lnTo>
                    <a:pt x="39010" y="88324"/>
                  </a:lnTo>
                  <a:lnTo>
                    <a:pt x="27047" y="80249"/>
                  </a:lnTo>
                  <a:lnTo>
                    <a:pt x="18976" y="68286"/>
                  </a:lnTo>
                  <a:lnTo>
                    <a:pt x="16014" y="53657"/>
                  </a:lnTo>
                  <a:lnTo>
                    <a:pt x="18976" y="39021"/>
                  </a:lnTo>
                  <a:lnTo>
                    <a:pt x="27047" y="27054"/>
                  </a:lnTo>
                  <a:lnTo>
                    <a:pt x="39010" y="18978"/>
                  </a:lnTo>
                  <a:lnTo>
                    <a:pt x="53644" y="16014"/>
                  </a:lnTo>
                  <a:lnTo>
                    <a:pt x="87551" y="16014"/>
                  </a:lnTo>
                  <a:lnTo>
                    <a:pt x="89585" y="13982"/>
                  </a:lnTo>
                  <a:lnTo>
                    <a:pt x="81650" y="7988"/>
                  </a:lnTo>
                  <a:lnTo>
                    <a:pt x="72886" y="3605"/>
                  </a:lnTo>
                  <a:lnTo>
                    <a:pt x="63487" y="914"/>
                  </a:lnTo>
                  <a:lnTo>
                    <a:pt x="53644" y="0"/>
                  </a:lnTo>
                  <a:close/>
                </a:path>
                <a:path w="90170" h="107315">
                  <a:moveTo>
                    <a:pt x="78232" y="82118"/>
                  </a:moveTo>
                  <a:lnTo>
                    <a:pt x="72800" y="86026"/>
                  </a:lnTo>
                  <a:lnTo>
                    <a:pt x="66776" y="88903"/>
                  </a:lnTo>
                  <a:lnTo>
                    <a:pt x="60333" y="90679"/>
                  </a:lnTo>
                  <a:lnTo>
                    <a:pt x="53644" y="91287"/>
                  </a:lnTo>
                  <a:lnTo>
                    <a:pt x="87401" y="91287"/>
                  </a:lnTo>
                  <a:lnTo>
                    <a:pt x="78232" y="82118"/>
                  </a:lnTo>
                  <a:close/>
                </a:path>
                <a:path w="90170" h="107315">
                  <a:moveTo>
                    <a:pt x="87551" y="16014"/>
                  </a:moveTo>
                  <a:lnTo>
                    <a:pt x="53644" y="16014"/>
                  </a:lnTo>
                  <a:lnTo>
                    <a:pt x="60363" y="16633"/>
                  </a:lnTo>
                  <a:lnTo>
                    <a:pt x="66821" y="18438"/>
                  </a:lnTo>
                  <a:lnTo>
                    <a:pt x="72840" y="21356"/>
                  </a:lnTo>
                  <a:lnTo>
                    <a:pt x="78244" y="25311"/>
                  </a:lnTo>
                  <a:lnTo>
                    <a:pt x="87551" y="1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3" name="object 24"/>
            <p:cNvSpPr/>
            <p:nvPr/>
          </p:nvSpPr>
          <p:spPr>
            <a:xfrm>
              <a:off x="10921051" y="779523"/>
              <a:ext cx="16969" cy="85764"/>
            </a:xfrm>
            <a:custGeom>
              <a:avLst/>
              <a:gdLst/>
              <a:ahLst/>
              <a:cxnLst/>
              <a:rect l="l" t="t" r="r" b="b"/>
              <a:pathLst>
                <a:path w="16509" h="85725">
                  <a:moveTo>
                    <a:pt x="16040" y="0"/>
                  </a:moveTo>
                  <a:lnTo>
                    <a:pt x="0" y="0"/>
                  </a:lnTo>
                  <a:lnTo>
                    <a:pt x="0" y="85191"/>
                  </a:lnTo>
                  <a:lnTo>
                    <a:pt x="16040" y="85191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4" name="object 25"/>
            <p:cNvSpPr/>
            <p:nvPr/>
          </p:nvSpPr>
          <p:spPr>
            <a:xfrm>
              <a:off x="10886171" y="771041"/>
              <a:ext cx="86729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017" y="0"/>
                  </a:lnTo>
                </a:path>
              </a:pathLst>
            </a:custGeom>
            <a:ln w="16027">
              <a:solidFill>
                <a:srgbClr val="FFFFFF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5" name="object 26"/>
            <p:cNvSpPr/>
            <p:nvPr/>
          </p:nvSpPr>
          <p:spPr>
            <a:xfrm>
              <a:off x="10954989" y="457199"/>
              <a:ext cx="108412" cy="107441"/>
            </a:xfrm>
            <a:custGeom>
              <a:avLst/>
              <a:gdLst/>
              <a:ahLst/>
              <a:cxnLst/>
              <a:rect l="l" t="t" r="r" b="b"/>
              <a:pathLst>
                <a:path w="107950" h="107315">
                  <a:moveTo>
                    <a:pt x="53682" y="0"/>
                  </a:moveTo>
                  <a:lnTo>
                    <a:pt x="32811" y="4222"/>
                  </a:lnTo>
                  <a:lnTo>
                    <a:pt x="15744" y="15732"/>
                  </a:lnTo>
                  <a:lnTo>
                    <a:pt x="4226" y="32789"/>
                  </a:lnTo>
                  <a:lnTo>
                    <a:pt x="0" y="53657"/>
                  </a:lnTo>
                  <a:lnTo>
                    <a:pt x="4226" y="74523"/>
                  </a:lnTo>
                  <a:lnTo>
                    <a:pt x="15744" y="91576"/>
                  </a:lnTo>
                  <a:lnTo>
                    <a:pt x="32811" y="103081"/>
                  </a:lnTo>
                  <a:lnTo>
                    <a:pt x="53682" y="107302"/>
                  </a:lnTo>
                  <a:lnTo>
                    <a:pt x="74545" y="103081"/>
                  </a:lnTo>
                  <a:lnTo>
                    <a:pt x="91603" y="91576"/>
                  </a:lnTo>
                  <a:lnTo>
                    <a:pt x="91789" y="91300"/>
                  </a:lnTo>
                  <a:lnTo>
                    <a:pt x="53682" y="91300"/>
                  </a:lnTo>
                  <a:lnTo>
                    <a:pt x="39048" y="88336"/>
                  </a:lnTo>
                  <a:lnTo>
                    <a:pt x="27085" y="80260"/>
                  </a:lnTo>
                  <a:lnTo>
                    <a:pt x="19014" y="68293"/>
                  </a:lnTo>
                  <a:lnTo>
                    <a:pt x="16052" y="53657"/>
                  </a:lnTo>
                  <a:lnTo>
                    <a:pt x="19014" y="39021"/>
                  </a:lnTo>
                  <a:lnTo>
                    <a:pt x="27085" y="27054"/>
                  </a:lnTo>
                  <a:lnTo>
                    <a:pt x="39048" y="18978"/>
                  </a:lnTo>
                  <a:lnTo>
                    <a:pt x="53682" y="16014"/>
                  </a:lnTo>
                  <a:lnTo>
                    <a:pt x="91794" y="16014"/>
                  </a:lnTo>
                  <a:lnTo>
                    <a:pt x="91603" y="15732"/>
                  </a:lnTo>
                  <a:lnTo>
                    <a:pt x="74545" y="4222"/>
                  </a:lnTo>
                  <a:lnTo>
                    <a:pt x="53682" y="0"/>
                  </a:lnTo>
                  <a:close/>
                </a:path>
                <a:path w="107950" h="107315">
                  <a:moveTo>
                    <a:pt x="91794" y="16014"/>
                  </a:moveTo>
                  <a:lnTo>
                    <a:pt x="53682" y="16014"/>
                  </a:lnTo>
                  <a:lnTo>
                    <a:pt x="68319" y="18978"/>
                  </a:lnTo>
                  <a:lnTo>
                    <a:pt x="80286" y="27054"/>
                  </a:lnTo>
                  <a:lnTo>
                    <a:pt x="88362" y="39021"/>
                  </a:lnTo>
                  <a:lnTo>
                    <a:pt x="91325" y="53657"/>
                  </a:lnTo>
                  <a:lnTo>
                    <a:pt x="88362" y="68293"/>
                  </a:lnTo>
                  <a:lnTo>
                    <a:pt x="80286" y="80260"/>
                  </a:lnTo>
                  <a:lnTo>
                    <a:pt x="68319" y="88336"/>
                  </a:lnTo>
                  <a:lnTo>
                    <a:pt x="53682" y="91300"/>
                  </a:lnTo>
                  <a:lnTo>
                    <a:pt x="91789" y="91300"/>
                  </a:lnTo>
                  <a:lnTo>
                    <a:pt x="103115" y="74523"/>
                  </a:lnTo>
                  <a:lnTo>
                    <a:pt x="107340" y="53657"/>
                  </a:lnTo>
                  <a:lnTo>
                    <a:pt x="103115" y="32789"/>
                  </a:lnTo>
                  <a:lnTo>
                    <a:pt x="91794" y="1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6" name="object 27"/>
            <p:cNvSpPr/>
            <p:nvPr/>
          </p:nvSpPr>
          <p:spPr>
            <a:xfrm>
              <a:off x="10793786" y="476048"/>
              <a:ext cx="16969" cy="85764"/>
            </a:xfrm>
            <a:custGeom>
              <a:avLst/>
              <a:gdLst/>
              <a:ahLst/>
              <a:cxnLst/>
              <a:rect l="l" t="t" r="r" b="b"/>
              <a:pathLst>
                <a:path w="16509" h="85725">
                  <a:moveTo>
                    <a:pt x="16014" y="0"/>
                  </a:moveTo>
                  <a:lnTo>
                    <a:pt x="0" y="0"/>
                  </a:lnTo>
                  <a:lnTo>
                    <a:pt x="0" y="85204"/>
                  </a:lnTo>
                  <a:lnTo>
                    <a:pt x="16014" y="85204"/>
                  </a:lnTo>
                  <a:lnTo>
                    <a:pt x="16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7" name="object 28"/>
            <p:cNvSpPr/>
            <p:nvPr/>
          </p:nvSpPr>
          <p:spPr>
            <a:xfrm>
              <a:off x="10758905" y="468509"/>
              <a:ext cx="86729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017" y="0"/>
                  </a:lnTo>
                </a:path>
              </a:pathLst>
            </a:custGeom>
            <a:ln w="16027">
              <a:solidFill>
                <a:srgbClr val="FFFFFF"/>
              </a:solidFill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8" name="object 29"/>
            <p:cNvSpPr/>
            <p:nvPr/>
          </p:nvSpPr>
          <p:spPr>
            <a:xfrm>
              <a:off x="9901981" y="460026"/>
              <a:ext cx="87672" cy="10178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29" name="object 30"/>
            <p:cNvSpPr/>
            <p:nvPr/>
          </p:nvSpPr>
          <p:spPr>
            <a:xfrm>
              <a:off x="9882184" y="608936"/>
              <a:ext cx="107469" cy="10744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0" name="object 31"/>
            <p:cNvSpPr/>
            <p:nvPr/>
          </p:nvSpPr>
          <p:spPr>
            <a:xfrm>
              <a:off x="10386535" y="763501"/>
              <a:ext cx="65990" cy="101787"/>
            </a:xfrm>
            <a:custGeom>
              <a:avLst/>
              <a:gdLst/>
              <a:ahLst/>
              <a:cxnLst/>
              <a:rect l="l" t="t" r="r" b="b"/>
              <a:pathLst>
                <a:path w="66675" h="101600">
                  <a:moveTo>
                    <a:pt x="66230" y="0"/>
                  </a:moveTo>
                  <a:lnTo>
                    <a:pt x="0" y="0"/>
                  </a:lnTo>
                  <a:lnTo>
                    <a:pt x="0" y="101219"/>
                  </a:lnTo>
                  <a:lnTo>
                    <a:pt x="66230" y="101219"/>
                  </a:lnTo>
                  <a:lnTo>
                    <a:pt x="66230" y="85204"/>
                  </a:lnTo>
                  <a:lnTo>
                    <a:pt x="16014" y="85204"/>
                  </a:lnTo>
                  <a:lnTo>
                    <a:pt x="16014" y="58623"/>
                  </a:lnTo>
                  <a:lnTo>
                    <a:pt x="66230" y="58623"/>
                  </a:lnTo>
                  <a:lnTo>
                    <a:pt x="66230" y="42608"/>
                  </a:lnTo>
                  <a:lnTo>
                    <a:pt x="16014" y="42608"/>
                  </a:lnTo>
                  <a:lnTo>
                    <a:pt x="16014" y="16014"/>
                  </a:lnTo>
                  <a:lnTo>
                    <a:pt x="66230" y="16014"/>
                  </a:lnTo>
                  <a:lnTo>
                    <a:pt x="66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1" name="object 32"/>
            <p:cNvSpPr/>
            <p:nvPr/>
          </p:nvSpPr>
          <p:spPr>
            <a:xfrm>
              <a:off x="10621269" y="763501"/>
              <a:ext cx="87672" cy="1008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2" name="object 33"/>
            <p:cNvSpPr/>
            <p:nvPr/>
          </p:nvSpPr>
          <p:spPr>
            <a:xfrm>
              <a:off x="10475149" y="763501"/>
              <a:ext cx="123495" cy="1008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3" name="object 34"/>
            <p:cNvSpPr/>
            <p:nvPr/>
          </p:nvSpPr>
          <p:spPr>
            <a:xfrm>
              <a:off x="9773773" y="763501"/>
              <a:ext cx="98984" cy="100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4" name="object 35"/>
            <p:cNvSpPr/>
            <p:nvPr/>
          </p:nvSpPr>
          <p:spPr>
            <a:xfrm>
              <a:off x="10135774" y="760674"/>
              <a:ext cx="107469" cy="107441"/>
            </a:xfrm>
            <a:custGeom>
              <a:avLst/>
              <a:gdLst/>
              <a:ahLst/>
              <a:cxnLst/>
              <a:rect l="l" t="t" r="r" b="b"/>
              <a:pathLst>
                <a:path w="107950" h="107315">
                  <a:moveTo>
                    <a:pt x="53670" y="0"/>
                  </a:moveTo>
                  <a:lnTo>
                    <a:pt x="32800" y="4224"/>
                  </a:lnTo>
                  <a:lnTo>
                    <a:pt x="15738" y="15736"/>
                  </a:lnTo>
                  <a:lnTo>
                    <a:pt x="4224" y="32795"/>
                  </a:lnTo>
                  <a:lnTo>
                    <a:pt x="0" y="53657"/>
                  </a:lnTo>
                  <a:lnTo>
                    <a:pt x="4224" y="74528"/>
                  </a:lnTo>
                  <a:lnTo>
                    <a:pt x="15738" y="91581"/>
                  </a:lnTo>
                  <a:lnTo>
                    <a:pt x="32800" y="103083"/>
                  </a:lnTo>
                  <a:lnTo>
                    <a:pt x="53670" y="107302"/>
                  </a:lnTo>
                  <a:lnTo>
                    <a:pt x="74532" y="103083"/>
                  </a:lnTo>
                  <a:lnTo>
                    <a:pt x="91590" y="91581"/>
                  </a:lnTo>
                  <a:lnTo>
                    <a:pt x="91780" y="91300"/>
                  </a:lnTo>
                  <a:lnTo>
                    <a:pt x="53670" y="91300"/>
                  </a:lnTo>
                  <a:lnTo>
                    <a:pt x="39026" y="88336"/>
                  </a:lnTo>
                  <a:lnTo>
                    <a:pt x="27055" y="80260"/>
                  </a:lnTo>
                  <a:lnTo>
                    <a:pt x="18978" y="68293"/>
                  </a:lnTo>
                  <a:lnTo>
                    <a:pt x="16014" y="53657"/>
                  </a:lnTo>
                  <a:lnTo>
                    <a:pt x="18978" y="39021"/>
                  </a:lnTo>
                  <a:lnTo>
                    <a:pt x="27055" y="27054"/>
                  </a:lnTo>
                  <a:lnTo>
                    <a:pt x="39026" y="18978"/>
                  </a:lnTo>
                  <a:lnTo>
                    <a:pt x="53670" y="16014"/>
                  </a:lnTo>
                  <a:lnTo>
                    <a:pt x="91778" y="16014"/>
                  </a:lnTo>
                  <a:lnTo>
                    <a:pt x="91590" y="15736"/>
                  </a:lnTo>
                  <a:lnTo>
                    <a:pt x="74532" y="4224"/>
                  </a:lnTo>
                  <a:lnTo>
                    <a:pt x="53670" y="0"/>
                  </a:lnTo>
                  <a:close/>
                </a:path>
                <a:path w="107950" h="107315">
                  <a:moveTo>
                    <a:pt x="91778" y="16014"/>
                  </a:moveTo>
                  <a:lnTo>
                    <a:pt x="53670" y="16014"/>
                  </a:lnTo>
                  <a:lnTo>
                    <a:pt x="68299" y="18978"/>
                  </a:lnTo>
                  <a:lnTo>
                    <a:pt x="80262" y="27054"/>
                  </a:lnTo>
                  <a:lnTo>
                    <a:pt x="88337" y="39021"/>
                  </a:lnTo>
                  <a:lnTo>
                    <a:pt x="91300" y="53657"/>
                  </a:lnTo>
                  <a:lnTo>
                    <a:pt x="88337" y="68293"/>
                  </a:lnTo>
                  <a:lnTo>
                    <a:pt x="80262" y="80260"/>
                  </a:lnTo>
                  <a:lnTo>
                    <a:pt x="68299" y="88336"/>
                  </a:lnTo>
                  <a:lnTo>
                    <a:pt x="53670" y="91300"/>
                  </a:lnTo>
                  <a:lnTo>
                    <a:pt x="91780" y="91300"/>
                  </a:lnTo>
                  <a:lnTo>
                    <a:pt x="103103" y="74528"/>
                  </a:lnTo>
                  <a:lnTo>
                    <a:pt x="107327" y="53657"/>
                  </a:lnTo>
                  <a:lnTo>
                    <a:pt x="103103" y="32795"/>
                  </a:lnTo>
                  <a:lnTo>
                    <a:pt x="91778" y="160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5" name="object 36"/>
            <p:cNvSpPr/>
            <p:nvPr/>
          </p:nvSpPr>
          <p:spPr>
            <a:xfrm>
              <a:off x="9897267" y="760674"/>
              <a:ext cx="108412" cy="107441"/>
            </a:xfrm>
            <a:custGeom>
              <a:avLst/>
              <a:gdLst/>
              <a:ahLst/>
              <a:cxnLst/>
              <a:rect l="l" t="t" r="r" b="b"/>
              <a:pathLst>
                <a:path w="107950" h="107315">
                  <a:moveTo>
                    <a:pt x="53657" y="0"/>
                  </a:moveTo>
                  <a:lnTo>
                    <a:pt x="32795" y="4220"/>
                  </a:lnTo>
                  <a:lnTo>
                    <a:pt x="15736" y="15725"/>
                  </a:lnTo>
                  <a:lnTo>
                    <a:pt x="4224" y="32779"/>
                  </a:lnTo>
                  <a:lnTo>
                    <a:pt x="0" y="53644"/>
                  </a:lnTo>
                  <a:lnTo>
                    <a:pt x="4224" y="74507"/>
                  </a:lnTo>
                  <a:lnTo>
                    <a:pt x="15736" y="91565"/>
                  </a:lnTo>
                  <a:lnTo>
                    <a:pt x="32795" y="103077"/>
                  </a:lnTo>
                  <a:lnTo>
                    <a:pt x="53657" y="107302"/>
                  </a:lnTo>
                  <a:lnTo>
                    <a:pt x="74527" y="103077"/>
                  </a:lnTo>
                  <a:lnTo>
                    <a:pt x="91589" y="91565"/>
                  </a:lnTo>
                  <a:lnTo>
                    <a:pt x="91776" y="91287"/>
                  </a:lnTo>
                  <a:lnTo>
                    <a:pt x="53657" y="91287"/>
                  </a:lnTo>
                  <a:lnTo>
                    <a:pt x="39021" y="88325"/>
                  </a:lnTo>
                  <a:lnTo>
                    <a:pt x="27054" y="80252"/>
                  </a:lnTo>
                  <a:lnTo>
                    <a:pt x="18978" y="68286"/>
                  </a:lnTo>
                  <a:lnTo>
                    <a:pt x="16014" y="53644"/>
                  </a:lnTo>
                  <a:lnTo>
                    <a:pt x="18978" y="39013"/>
                  </a:lnTo>
                  <a:lnTo>
                    <a:pt x="27054" y="27046"/>
                  </a:lnTo>
                  <a:lnTo>
                    <a:pt x="39021" y="18967"/>
                  </a:lnTo>
                  <a:lnTo>
                    <a:pt x="53657" y="16002"/>
                  </a:lnTo>
                  <a:lnTo>
                    <a:pt x="91775" y="16002"/>
                  </a:lnTo>
                  <a:lnTo>
                    <a:pt x="91589" y="15725"/>
                  </a:lnTo>
                  <a:lnTo>
                    <a:pt x="74527" y="4220"/>
                  </a:lnTo>
                  <a:lnTo>
                    <a:pt x="53657" y="0"/>
                  </a:lnTo>
                  <a:close/>
                </a:path>
                <a:path w="107950" h="107315">
                  <a:moveTo>
                    <a:pt x="91775" y="16002"/>
                  </a:moveTo>
                  <a:lnTo>
                    <a:pt x="53657" y="16002"/>
                  </a:lnTo>
                  <a:lnTo>
                    <a:pt x="68304" y="18967"/>
                  </a:lnTo>
                  <a:lnTo>
                    <a:pt x="80270" y="27046"/>
                  </a:lnTo>
                  <a:lnTo>
                    <a:pt x="88340" y="39013"/>
                  </a:lnTo>
                  <a:lnTo>
                    <a:pt x="91300" y="53644"/>
                  </a:lnTo>
                  <a:lnTo>
                    <a:pt x="88340" y="68286"/>
                  </a:lnTo>
                  <a:lnTo>
                    <a:pt x="80270" y="80252"/>
                  </a:lnTo>
                  <a:lnTo>
                    <a:pt x="68304" y="88325"/>
                  </a:lnTo>
                  <a:lnTo>
                    <a:pt x="53657" y="91287"/>
                  </a:lnTo>
                  <a:lnTo>
                    <a:pt x="91776" y="91287"/>
                  </a:lnTo>
                  <a:lnTo>
                    <a:pt x="103102" y="74507"/>
                  </a:lnTo>
                  <a:lnTo>
                    <a:pt x="107327" y="53644"/>
                  </a:lnTo>
                  <a:lnTo>
                    <a:pt x="103102" y="32779"/>
                  </a:lnTo>
                  <a:lnTo>
                    <a:pt x="91775" y="160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6" name="object 37"/>
            <p:cNvSpPr/>
            <p:nvPr/>
          </p:nvSpPr>
          <p:spPr>
            <a:xfrm>
              <a:off x="10020763" y="763501"/>
              <a:ext cx="98984" cy="101787"/>
            </a:xfrm>
            <a:custGeom>
              <a:avLst/>
              <a:gdLst/>
              <a:ahLst/>
              <a:cxnLst/>
              <a:rect l="l" t="t" r="r" b="b"/>
              <a:pathLst>
                <a:path w="99695" h="101600">
                  <a:moveTo>
                    <a:pt x="58508" y="0"/>
                  </a:moveTo>
                  <a:lnTo>
                    <a:pt x="40792" y="0"/>
                  </a:lnTo>
                  <a:lnTo>
                    <a:pt x="0" y="101219"/>
                  </a:lnTo>
                  <a:lnTo>
                    <a:pt x="17272" y="101219"/>
                  </a:lnTo>
                  <a:lnTo>
                    <a:pt x="49644" y="20840"/>
                  </a:lnTo>
                  <a:lnTo>
                    <a:pt x="66905" y="20840"/>
                  </a:lnTo>
                  <a:lnTo>
                    <a:pt x="58508" y="0"/>
                  </a:lnTo>
                  <a:close/>
                </a:path>
                <a:path w="99695" h="101600">
                  <a:moveTo>
                    <a:pt x="66905" y="20840"/>
                  </a:moveTo>
                  <a:lnTo>
                    <a:pt x="49644" y="20840"/>
                  </a:lnTo>
                  <a:lnTo>
                    <a:pt x="81876" y="101219"/>
                  </a:lnTo>
                  <a:lnTo>
                    <a:pt x="99288" y="101219"/>
                  </a:lnTo>
                  <a:lnTo>
                    <a:pt x="66905" y="20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  <p:sp>
          <p:nvSpPr>
            <p:cNvPr id="37" name="object 38"/>
            <p:cNvSpPr/>
            <p:nvPr/>
          </p:nvSpPr>
          <p:spPr>
            <a:xfrm>
              <a:off x="10257383" y="763501"/>
              <a:ext cx="110297" cy="124406"/>
            </a:xfrm>
            <a:custGeom>
              <a:avLst/>
              <a:gdLst/>
              <a:ahLst/>
              <a:cxnLst/>
              <a:rect l="l" t="t" r="r" b="b"/>
              <a:pathLst>
                <a:path w="110490" h="124459">
                  <a:moveTo>
                    <a:pt x="109893" y="85204"/>
                  </a:moveTo>
                  <a:lnTo>
                    <a:pt x="0" y="85204"/>
                  </a:lnTo>
                  <a:lnTo>
                    <a:pt x="0" y="124040"/>
                  </a:lnTo>
                  <a:lnTo>
                    <a:pt x="16014" y="124040"/>
                  </a:lnTo>
                  <a:lnTo>
                    <a:pt x="16014" y="101219"/>
                  </a:lnTo>
                  <a:lnTo>
                    <a:pt x="109893" y="101219"/>
                  </a:lnTo>
                  <a:lnTo>
                    <a:pt x="109893" y="85204"/>
                  </a:lnTo>
                  <a:close/>
                </a:path>
                <a:path w="110490" h="124459">
                  <a:moveTo>
                    <a:pt x="109893" y="101219"/>
                  </a:moveTo>
                  <a:lnTo>
                    <a:pt x="93865" y="101219"/>
                  </a:lnTo>
                  <a:lnTo>
                    <a:pt x="93865" y="124040"/>
                  </a:lnTo>
                  <a:lnTo>
                    <a:pt x="109893" y="124040"/>
                  </a:lnTo>
                  <a:lnTo>
                    <a:pt x="109893" y="101219"/>
                  </a:lnTo>
                  <a:close/>
                </a:path>
                <a:path w="110490" h="124459">
                  <a:moveTo>
                    <a:pt x="91630" y="0"/>
                  </a:moveTo>
                  <a:lnTo>
                    <a:pt x="74320" y="0"/>
                  </a:lnTo>
                  <a:lnTo>
                    <a:pt x="12407" y="85204"/>
                  </a:lnTo>
                  <a:lnTo>
                    <a:pt x="32169" y="85204"/>
                  </a:lnTo>
                  <a:lnTo>
                    <a:pt x="75615" y="25438"/>
                  </a:lnTo>
                  <a:lnTo>
                    <a:pt x="91630" y="25438"/>
                  </a:lnTo>
                  <a:lnTo>
                    <a:pt x="91630" y="0"/>
                  </a:lnTo>
                  <a:close/>
                </a:path>
                <a:path w="110490" h="124459">
                  <a:moveTo>
                    <a:pt x="91630" y="25438"/>
                  </a:moveTo>
                  <a:lnTo>
                    <a:pt x="75615" y="25438"/>
                  </a:lnTo>
                  <a:lnTo>
                    <a:pt x="75615" y="85204"/>
                  </a:lnTo>
                  <a:lnTo>
                    <a:pt x="91630" y="85204"/>
                  </a:lnTo>
                  <a:lnTo>
                    <a:pt x="91630" y="25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904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6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80" t="9528" r="5062" b="21235"/>
          <a:stretch/>
        </p:blipFill>
        <p:spPr>
          <a:xfrm>
            <a:off x="187777" y="1476841"/>
            <a:ext cx="6833509" cy="2925898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6979" y="122899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705" y="830510"/>
            <a:ext cx="6223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Бесплатное переобучение и (или) получение дополнительного профессионального образования</a:t>
            </a:r>
          </a:p>
        </p:txBody>
      </p:sp>
      <p:pic>
        <p:nvPicPr>
          <p:cNvPr id="6" name="Picture 2" descr="http://qrcoder.ru/code/?https%3A%2F%2Ftrudvsem.ru%2Finformation-pages%2Fsupport-employment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35" y="1604542"/>
            <a:ext cx="1625185" cy="16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060" t="10087" r="17499" b="7868"/>
          <a:stretch/>
        </p:blipFill>
        <p:spPr>
          <a:xfrm>
            <a:off x="6158015" y="3229727"/>
            <a:ext cx="5933317" cy="3446860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369628" y="804323"/>
            <a:ext cx="4449537" cy="800219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Подать заявку можно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онлайн на портале  </a:t>
            </a:r>
            <a:r>
              <a:rPr lang="ru-RU" b="1" dirty="0" smtClean="0">
                <a:solidFill>
                  <a:srgbClr val="FFFF00"/>
                </a:solidFill>
              </a:rPr>
              <a:t>«Работа  России»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0993" y="5910944"/>
            <a:ext cx="1665514" cy="5211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5400000">
            <a:off x="9213820" y="1829871"/>
            <a:ext cx="971549" cy="1248289"/>
          </a:xfrm>
          <a:prstGeom prst="downArrow">
            <a:avLst/>
          </a:prstGeom>
          <a:solidFill>
            <a:srgbClr val="3FAFA6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2267" t="26988" r="6934" b="16183"/>
          <a:stretch/>
        </p:blipFill>
        <p:spPr>
          <a:xfrm>
            <a:off x="187777" y="4584240"/>
            <a:ext cx="5785936" cy="2036996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285806" y="870211"/>
            <a:ext cx="511728" cy="480416"/>
          </a:xfrm>
          <a:prstGeom prst="ellipse">
            <a:avLst/>
          </a:prstGeom>
          <a:solidFill>
            <a:srgbClr val="3FAFA6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30911" y="308009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1588" y="866854"/>
            <a:ext cx="5384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Оплачиваемые общественные </a:t>
            </a:r>
          </a:p>
          <a:p>
            <a:r>
              <a:rPr lang="ru-RU" b="1" dirty="0" smtClean="0">
                <a:solidFill>
                  <a:srgbClr val="009B8E"/>
                </a:solidFill>
              </a:rPr>
              <a:t>и временные работы </a:t>
            </a:r>
          </a:p>
        </p:txBody>
      </p:sp>
      <p:sp>
        <p:nvSpPr>
          <p:cNvPr id="7" name="Овал 6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5271" y="1472119"/>
            <a:ext cx="4809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Постановление Кабинета Министров РТ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от 23.03.2022 № 258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4995" y="4945133"/>
            <a:ext cx="4299336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Подать заявку </a:t>
            </a:r>
            <a:r>
              <a:rPr lang="ru-RU" dirty="0" smtClean="0">
                <a:solidFill>
                  <a:schemeClr val="bg1"/>
                </a:solidFill>
              </a:rPr>
              <a:t>– на портале: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Госуслуги</a:t>
            </a:r>
            <a:r>
              <a:rPr lang="ru-RU" b="1" dirty="0" smtClean="0">
                <a:solidFill>
                  <a:srgbClr val="FFFF00"/>
                </a:solidFill>
              </a:rPr>
              <a:t> Республики Татарстан»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60597" y="812655"/>
            <a:ext cx="5723857" cy="397031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Montserrat"/>
              </a:rPr>
              <a:t>Участники 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программы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– безработные граждане всех возрастов </a:t>
            </a:r>
            <a:endParaRPr lang="ru-RU" b="1" dirty="0">
              <a:solidFill>
                <a:schemeClr val="bg1"/>
              </a:solidFill>
              <a:latin typeface="Montserrat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Montserrat"/>
              </a:rPr>
              <a:t>За </a:t>
            </a:r>
            <a:r>
              <a:rPr lang="ru-RU" b="1" dirty="0">
                <a:solidFill>
                  <a:srgbClr val="FF0000"/>
                </a:solidFill>
                <a:latin typeface="Montserrat"/>
              </a:rPr>
              <a:t>исключением </a:t>
            </a:r>
            <a:r>
              <a:rPr lang="ru-RU" b="1" dirty="0" smtClean="0">
                <a:solidFill>
                  <a:srgbClr val="FF0000"/>
                </a:solidFill>
                <a:latin typeface="Montserrat"/>
              </a:rPr>
              <a:t>граждан:</a:t>
            </a:r>
          </a:p>
          <a:p>
            <a:r>
              <a:rPr lang="ru-RU" dirty="0" smtClean="0">
                <a:solidFill>
                  <a:schemeClr val="bg1"/>
                </a:solidFill>
                <a:latin typeface="Montserrat"/>
              </a:rPr>
              <a:t>А)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для которых данная деятельность считается </a:t>
            </a:r>
            <a:r>
              <a:rPr lang="ru-RU" dirty="0" smtClean="0">
                <a:solidFill>
                  <a:schemeClr val="bg1"/>
                </a:solidFill>
                <a:latin typeface="Montserrat"/>
              </a:rPr>
              <a:t>подходящей</a:t>
            </a:r>
          </a:p>
          <a:p>
            <a:r>
              <a:rPr lang="ru-RU" dirty="0" smtClean="0">
                <a:solidFill>
                  <a:schemeClr val="bg1"/>
                </a:solidFill>
                <a:latin typeface="Montserrat"/>
              </a:rPr>
              <a:t>Б)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ранее не работавших и при этом не имеющих квалификации; </a:t>
            </a:r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Montserrat"/>
              </a:rPr>
              <a:t>В) уволенных 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более одного раза на протяжении одного года, предшествовавшего началу безработицы, за дисциплинарные и прочие нарушения; </a:t>
            </a:r>
            <a:endParaRPr lang="ru-RU" dirty="0" smtClean="0">
              <a:solidFill>
                <a:schemeClr val="bg1"/>
              </a:solidFill>
              <a:latin typeface="Montserrat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Montserrat"/>
              </a:rPr>
              <a:t>Г) граждан</a:t>
            </a:r>
            <a:r>
              <a:rPr lang="ru-RU" dirty="0">
                <a:solidFill>
                  <a:schemeClr val="bg1"/>
                </a:solidFill>
                <a:latin typeface="Montserrat"/>
              </a:rPr>
              <a:t>, прекративших деятельность в качестве индивидуальных предпринимателей, вышедших из членов крестьянского (фермерского) хозяйства.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2652" y="2147718"/>
            <a:ext cx="5929548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1847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оплачиваемых общественных работ для граждан, зарегистрированных в органах службы занятости в целях поиска подходящей работы, включая безработных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1847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временных работ для работников организаций, находящихся под риском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увольнения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5245" y="3993788"/>
            <a:ext cx="6109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 сохраняем пособия по безработице 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15" t="17399" r="33658" b="56681"/>
          <a:stretch/>
        </p:blipFill>
        <p:spPr>
          <a:xfrm>
            <a:off x="6109187" y="5738497"/>
            <a:ext cx="4310952" cy="875419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qrcoder.ru/code/?https%3A%2F%2Fuslugi.tatarstan.ru%2Fservice%2Fdetail%2F6483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331" y="4915865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8106" y="4513051"/>
            <a:ext cx="5719896" cy="147732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Можно подать </a:t>
            </a:r>
            <a:r>
              <a:rPr lang="ru-RU" b="1" dirty="0">
                <a:solidFill>
                  <a:srgbClr val="FFFF00"/>
                </a:solidFill>
              </a:rPr>
              <a:t>электронное </a:t>
            </a:r>
            <a:r>
              <a:rPr lang="ru-RU" b="1" dirty="0" smtClean="0">
                <a:solidFill>
                  <a:srgbClr val="FFFF00"/>
                </a:solidFill>
              </a:rPr>
              <a:t>заявление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Для </a:t>
            </a:r>
            <a:r>
              <a:rPr lang="ru-RU" dirty="0">
                <a:solidFill>
                  <a:schemeClr val="bg1"/>
                </a:solidFill>
              </a:rPr>
              <a:t>этого необходимо заполнить электронную форму </a:t>
            </a:r>
            <a:r>
              <a:rPr lang="ru-RU" dirty="0" smtClean="0">
                <a:solidFill>
                  <a:schemeClr val="bg1"/>
                </a:solidFill>
              </a:rPr>
              <a:t>заявления на портале «</a:t>
            </a:r>
            <a:r>
              <a:rPr lang="ru-RU" dirty="0" err="1" smtClean="0">
                <a:solidFill>
                  <a:schemeClr val="bg1"/>
                </a:solidFill>
              </a:rPr>
              <a:t>Госуслуги</a:t>
            </a:r>
            <a:r>
              <a:rPr lang="ru-RU" dirty="0" smtClean="0">
                <a:solidFill>
                  <a:schemeClr val="bg1"/>
                </a:solidFill>
              </a:rPr>
              <a:t> РТ»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После </a:t>
            </a:r>
            <a:r>
              <a:rPr lang="ru-RU" dirty="0">
                <a:solidFill>
                  <a:schemeClr val="bg1"/>
                </a:solidFill>
              </a:rPr>
              <a:t>рассмотрения заявления вы получите приглашение в Центр занятости </a:t>
            </a:r>
            <a:r>
              <a:rPr lang="ru-RU" dirty="0" smtClean="0">
                <a:solidFill>
                  <a:schemeClr val="bg1"/>
                </a:solidFill>
              </a:rPr>
              <a:t>населения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5245" y="6108633"/>
            <a:ext cx="480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https://uslugi.tatarstan.ru/service/detail/6483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15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30911" y="120889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5483" y="819386"/>
            <a:ext cx="638305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</a:rPr>
              <a:t>           Услуги </a:t>
            </a:r>
            <a:r>
              <a:rPr lang="ru-RU" b="1" dirty="0">
                <a:solidFill>
                  <a:srgbClr val="009B8E"/>
                </a:solidFill>
              </a:rPr>
              <a:t>центров занятости </a:t>
            </a:r>
            <a:r>
              <a:rPr lang="ru-RU" b="1" dirty="0" smtClean="0">
                <a:solidFill>
                  <a:srgbClr val="009B8E"/>
                </a:solidFill>
              </a:rPr>
              <a:t>подбора имеющихся     </a:t>
            </a:r>
          </a:p>
          <a:p>
            <a:r>
              <a:rPr lang="ru-RU" b="1" dirty="0">
                <a:solidFill>
                  <a:srgbClr val="009B8E"/>
                </a:solidFill>
              </a:rPr>
              <a:t> </a:t>
            </a:r>
            <a:r>
              <a:rPr lang="ru-RU" b="1" dirty="0" smtClean="0">
                <a:solidFill>
                  <a:srgbClr val="009B8E"/>
                </a:solidFill>
              </a:rPr>
              <a:t>          вакансии для граждан не потерявших работу:</a:t>
            </a:r>
          </a:p>
          <a:p>
            <a:endParaRPr lang="ru-RU" b="1" dirty="0">
              <a:solidFill>
                <a:srgbClr val="009B8E"/>
              </a:solidFill>
            </a:endParaRPr>
          </a:p>
          <a:p>
            <a:r>
              <a:rPr lang="ru-RU" dirty="0" smtClean="0"/>
              <a:t>           в 2022 году бесплатная услуга государственных </a:t>
            </a:r>
          </a:p>
          <a:p>
            <a:r>
              <a:rPr lang="ru-RU" dirty="0"/>
              <a:t> </a:t>
            </a:r>
            <a:r>
              <a:rPr lang="ru-RU" dirty="0" smtClean="0"/>
              <a:t>          центров занятости доступна услуга для: </a:t>
            </a:r>
          </a:p>
          <a:p>
            <a:endParaRPr lang="ru-RU" sz="8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B8E"/>
                </a:solidFill>
              </a:rPr>
              <a:t>тех кто </a:t>
            </a:r>
            <a:r>
              <a:rPr lang="ru-RU" b="1" dirty="0">
                <a:solidFill>
                  <a:srgbClr val="009B8E"/>
                </a:solidFill>
              </a:rPr>
              <a:t>находится под риском </a:t>
            </a:r>
            <a:r>
              <a:rPr lang="ru-RU" b="1" dirty="0" smtClean="0">
                <a:solidFill>
                  <a:srgbClr val="009B8E"/>
                </a:solidFill>
              </a:rPr>
              <a:t>увольнения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900" b="1" dirty="0" smtClean="0">
              <a:solidFill>
                <a:srgbClr val="009B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B8E"/>
                </a:solidFill>
              </a:rPr>
              <a:t>переведён </a:t>
            </a:r>
            <a:r>
              <a:rPr lang="ru-RU" b="1" dirty="0">
                <a:solidFill>
                  <a:srgbClr val="009B8E"/>
                </a:solidFill>
              </a:rPr>
              <a:t>работодателем на неполный рабочий день </a:t>
            </a:r>
            <a:endParaRPr lang="ru-RU" b="1" dirty="0" smtClean="0">
              <a:solidFill>
                <a:srgbClr val="009B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800" b="1" dirty="0" smtClean="0">
              <a:solidFill>
                <a:srgbClr val="009B8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9B8E"/>
                </a:solidFill>
              </a:rPr>
              <a:t>отправлен </a:t>
            </a:r>
            <a:r>
              <a:rPr lang="ru-RU" b="1" dirty="0">
                <a:solidFill>
                  <a:srgbClr val="009B8E"/>
                </a:solidFill>
              </a:rPr>
              <a:t>в неоплачиваемый отпуск</a:t>
            </a:r>
            <a:endParaRPr lang="ru-RU" b="1" dirty="0" smtClean="0">
              <a:solidFill>
                <a:srgbClr val="009B8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944" y="3920520"/>
            <a:ext cx="6175134" cy="76944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Куда обратит</a:t>
            </a:r>
            <a:r>
              <a:rPr lang="ru-RU" sz="2800" dirty="0" smtClean="0">
                <a:solidFill>
                  <a:srgbClr val="FFFF00"/>
                </a:solidFill>
              </a:rPr>
              <a:t>ся?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 государственный центр занятости по месту жительства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3893" y="670336"/>
            <a:ext cx="5359142" cy="3970318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Условия услуги: </a:t>
            </a:r>
          </a:p>
          <a:p>
            <a:endParaRPr lang="ru-RU" b="1" dirty="0" smtClean="0">
              <a:solidFill>
                <a:srgbClr val="FFFF00"/>
              </a:solidFill>
              <a:latin typeface="Roboto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1. 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помощь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центров занятости, чтобы сориентироваться на рынке труда, поддержать или повысить свой доход. </a:t>
            </a:r>
            <a:endParaRPr lang="ru-RU" dirty="0" smtClean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2.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 помощь 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как с временным трудоустройством, так и с открытием собственного дела, включая финансовую поддержку при государственной регистрации в качестве индивидуального предпринимателя, создаваемой организации или фермерского хозяйства. </a:t>
            </a:r>
            <a:endParaRPr lang="ru-RU" dirty="0" smtClean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Roboto"/>
              </a:rPr>
              <a:t>3. </a:t>
            </a:r>
            <a:r>
              <a:rPr lang="ru-RU" dirty="0" smtClean="0">
                <a:solidFill>
                  <a:schemeClr val="bg1"/>
                </a:solidFill>
                <a:latin typeface="Roboto"/>
              </a:rPr>
              <a:t>помощь в переобучении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5708" y="4855736"/>
            <a:ext cx="5445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Государственные центры занятости г.Казани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905708" y="5422136"/>
            <a:ext cx="5831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Государственные центры занятости городов РТ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05708" y="6006550"/>
            <a:ext cx="6224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Государственные центры занятости районов РТ</a:t>
            </a:r>
            <a:endParaRPr lang="ru-RU" dirty="0"/>
          </a:p>
        </p:txBody>
      </p:sp>
      <p:pic>
        <p:nvPicPr>
          <p:cNvPr id="10248" name="Picture 8" descr="http://qrcoder.ru/code/?https%3A%2F%2Fmtsz.tatarstan.ru%2Ftrudzan%2Fcentres_zan.htm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8" y="4813782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919091" y="4698116"/>
            <a:ext cx="374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Телефоны «горячей» линии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54" name="Picture 14" descr="http://qrcoder.ru/code/?https%3A%2F%2Fmtsz.tatarstan.ru%2Ftelefoni-goryachey-linii.htm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98" y="5089228"/>
            <a:ext cx="1404480" cy="140448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0911" y="201268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0694" y="3416806"/>
            <a:ext cx="6096000" cy="2308324"/>
          </a:xfrm>
          <a:prstGeom prst="rect">
            <a:avLst/>
          </a:prstGeom>
          <a:ln w="38100">
            <a:solidFill>
              <a:srgbClr val="009B8E"/>
            </a:solidFill>
          </a:ln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solidFill>
                  <a:srgbClr val="0070C0"/>
                </a:solidFill>
                <a:hlinkClick r:id="rId3"/>
              </a:rPr>
              <a:t>Медицинское </a:t>
            </a:r>
            <a:r>
              <a:rPr lang="ru-RU" b="1" dirty="0" smtClean="0">
                <a:solidFill>
                  <a:srgbClr val="0070C0"/>
                </a:solidFill>
                <a:hlinkClick r:id="rId3"/>
              </a:rPr>
              <a:t>направление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4"/>
              </a:rPr>
              <a:t>Педагогическое направление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5"/>
              </a:rPr>
              <a:t>Проводники</a:t>
            </a:r>
            <a:r>
              <a:rPr lang="ru-RU" b="1" dirty="0" smtClean="0">
                <a:solidFill>
                  <a:srgbClr val="0070C0"/>
                </a:solidFill>
              </a:rPr>
              <a:t> (РЖД)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6"/>
              </a:rPr>
              <a:t>Путинные отряды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7"/>
              </a:rPr>
              <a:t>Сельскохозяйственное направление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8"/>
              </a:rPr>
              <a:t>Сервисное направление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9"/>
              </a:rPr>
              <a:t>Строительное направление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0070C0"/>
                </a:solidFill>
                <a:hlinkClick r:id="rId10"/>
              </a:rPr>
              <a:t>Энергетические </a:t>
            </a:r>
            <a:r>
              <a:rPr lang="ru-RU" b="1" dirty="0">
                <a:solidFill>
                  <a:srgbClr val="0070C0"/>
                </a:solidFill>
                <a:hlinkClick r:id="rId10"/>
              </a:rPr>
              <a:t>отряды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/>
          <a:srcRect l="17163" t="13930" r="20356" b="72854"/>
          <a:stretch/>
        </p:blipFill>
        <p:spPr>
          <a:xfrm>
            <a:off x="1518407" y="869133"/>
            <a:ext cx="9511177" cy="107263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90694" y="1047500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711" y="2062876"/>
            <a:ext cx="11460189" cy="400110"/>
          </a:xfrm>
          <a:prstGeom prst="rect">
            <a:avLst/>
          </a:prstGeom>
          <a:solidFill>
            <a:srgbClr val="3FAFA6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Временная, сезонная занятость молодежи – в студенческих трудовых отрядах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711" y="2631976"/>
            <a:ext cx="643317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9B8E"/>
                </a:solidFill>
                <a:latin typeface="Georgia" panose="02040502050405020303" pitchFamily="18" charset="0"/>
              </a:rPr>
              <a:t>Для студентов ВУЗов. </a:t>
            </a:r>
            <a:r>
              <a:rPr lang="ru-RU" b="1" dirty="0" err="1" smtClean="0">
                <a:solidFill>
                  <a:srgbClr val="009B8E"/>
                </a:solidFill>
                <a:latin typeface="Georgia" panose="02040502050405020303" pitchFamily="18" charset="0"/>
              </a:rPr>
              <a:t>ССУЗов</a:t>
            </a:r>
            <a:r>
              <a:rPr lang="ru-RU" b="1" dirty="0" smtClean="0">
                <a:solidFill>
                  <a:srgbClr val="009B8E"/>
                </a:solidFill>
                <a:latin typeface="Georgia" panose="02040502050405020303" pitchFamily="18" charset="0"/>
              </a:rPr>
              <a:t>, молодежи от 18 лет</a:t>
            </a:r>
          </a:p>
          <a:p>
            <a:endParaRPr lang="ru-RU" sz="900" b="1" dirty="0" smtClean="0">
              <a:solidFill>
                <a:srgbClr val="009B8E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rgbClr val="009B8E"/>
                </a:solidFill>
                <a:latin typeface="Georgia" panose="02040502050405020303" pitchFamily="18" charset="0"/>
              </a:rPr>
              <a:t>Направления работы студенческих отрядов</a:t>
            </a:r>
            <a:endParaRPr lang="ru-RU" b="1" dirty="0">
              <a:solidFill>
                <a:srgbClr val="009B8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6882" y="2521077"/>
            <a:ext cx="49807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  <a:latin typeface="roboto"/>
              </a:rPr>
              <a:t>Республиканское движение студенческих отрядов наиболее активно развивается в </a:t>
            </a:r>
            <a:r>
              <a:rPr lang="ru-RU" b="1" dirty="0" smtClean="0">
                <a:solidFill>
                  <a:srgbClr val="009B8E"/>
                </a:solidFill>
                <a:latin typeface="roboto"/>
              </a:rPr>
              <a:t>городах:</a:t>
            </a:r>
          </a:p>
          <a:p>
            <a:r>
              <a:rPr lang="ru-RU" dirty="0" smtClean="0">
                <a:solidFill>
                  <a:srgbClr val="3C4052"/>
                </a:solidFill>
                <a:latin typeface="roboto"/>
              </a:rPr>
              <a:t>Казань</a:t>
            </a:r>
            <a:r>
              <a:rPr lang="ru-RU" dirty="0">
                <a:solidFill>
                  <a:srgbClr val="3C4052"/>
                </a:solidFill>
                <a:latin typeface="roboto"/>
              </a:rPr>
              <a:t>, Набережные Челны, Нижнекамск, Альметьевск, Заинск, Бугульма, Чистополь, Лениногорск, Зеленодольск, Арск, Елабуга, Тетюши и </a:t>
            </a:r>
            <a:r>
              <a:rPr lang="ru-RU" dirty="0" smtClean="0">
                <a:solidFill>
                  <a:srgbClr val="3C4052"/>
                </a:solidFill>
                <a:latin typeface="roboto"/>
              </a:rPr>
              <a:t>Буинск</a:t>
            </a:r>
            <a:endParaRPr lang="ru-RU" dirty="0"/>
          </a:p>
        </p:txBody>
      </p:sp>
      <p:pic>
        <p:nvPicPr>
          <p:cNvPr id="12292" name="Picture 4" descr="https://sto-rt.tatarstan.ru/file/sto-rt/Image/%D0%BE%20%D0%BD%D0%B0%D1%8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71" y="4340425"/>
            <a:ext cx="3202268" cy="2176415"/>
          </a:xfrm>
          <a:prstGeom prst="rect">
            <a:avLst/>
          </a:prstGeom>
          <a:noFill/>
          <a:ln w="19050">
            <a:solidFill>
              <a:srgbClr val="009B8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41932" y="576674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C4052"/>
                </a:solidFill>
              </a:rPr>
              <a:t>РЦ «СТО </a:t>
            </a:r>
            <a:r>
              <a:rPr lang="ru-RU" sz="1600" dirty="0">
                <a:solidFill>
                  <a:srgbClr val="3C4052"/>
                </a:solidFill>
              </a:rPr>
              <a:t>РТ» </a:t>
            </a:r>
            <a:endParaRPr lang="ru-RU" sz="1600" dirty="0" smtClean="0">
              <a:solidFill>
                <a:srgbClr val="3C4052"/>
              </a:solidFill>
            </a:endParaRPr>
          </a:p>
          <a:p>
            <a:r>
              <a:rPr lang="ru-RU" sz="1600" dirty="0" smtClean="0">
                <a:solidFill>
                  <a:srgbClr val="3C4052"/>
                </a:solidFill>
              </a:rPr>
              <a:t>Телефоны:</a:t>
            </a:r>
            <a:r>
              <a:rPr lang="ru-RU" sz="1600" dirty="0">
                <a:solidFill>
                  <a:srgbClr val="3C4052"/>
                </a:solidFill>
              </a:rPr>
              <a:t> +7 (843) 231-82-25 (26,27)</a:t>
            </a:r>
            <a:endParaRPr lang="ru-RU" sz="1600" dirty="0" smtClean="0">
              <a:solidFill>
                <a:srgbClr val="3C4052"/>
              </a:solidFill>
            </a:endParaRPr>
          </a:p>
          <a:p>
            <a:r>
              <a:rPr lang="ru-RU" sz="1600" dirty="0" smtClean="0">
                <a:solidFill>
                  <a:srgbClr val="3C4052"/>
                </a:solidFill>
              </a:rPr>
              <a:t>Адрес</a:t>
            </a:r>
            <a:r>
              <a:rPr lang="ru-RU" sz="1600" dirty="0">
                <a:solidFill>
                  <a:srgbClr val="3C4052"/>
                </a:solidFill>
              </a:rPr>
              <a:t>: 420021, РТ </a:t>
            </a:r>
            <a:r>
              <a:rPr lang="ru-RU" sz="1600" dirty="0" err="1">
                <a:solidFill>
                  <a:srgbClr val="3C4052"/>
                </a:solidFill>
              </a:rPr>
              <a:t>г.Казань</a:t>
            </a:r>
            <a:r>
              <a:rPr lang="ru-RU" sz="1600" dirty="0">
                <a:solidFill>
                  <a:srgbClr val="3C4052"/>
                </a:solidFill>
              </a:rPr>
              <a:t>, ул. </a:t>
            </a:r>
            <a:r>
              <a:rPr lang="ru-RU" sz="1600" dirty="0" err="1">
                <a:solidFill>
                  <a:srgbClr val="3C4052"/>
                </a:solidFill>
              </a:rPr>
              <a:t>Г.Тукая</a:t>
            </a:r>
            <a:r>
              <a:rPr lang="ru-RU" sz="1600" dirty="0">
                <a:solidFill>
                  <a:srgbClr val="3C4052"/>
                </a:solidFill>
              </a:rPr>
              <a:t>, д.58, </a:t>
            </a:r>
            <a:endParaRPr lang="ru-RU" sz="1600" dirty="0" smtClean="0">
              <a:solidFill>
                <a:srgbClr val="3C4052"/>
              </a:solidFill>
            </a:endParaRPr>
          </a:p>
          <a:p>
            <a:r>
              <a:rPr lang="ru-RU" sz="1600" dirty="0" smtClean="0">
                <a:solidFill>
                  <a:srgbClr val="3C4052"/>
                </a:solidFill>
              </a:rPr>
              <a:t>офисы </a:t>
            </a:r>
            <a:r>
              <a:rPr lang="ru-RU" sz="1600" dirty="0">
                <a:solidFill>
                  <a:srgbClr val="3C4052"/>
                </a:solidFill>
              </a:rPr>
              <a:t>311, </a:t>
            </a:r>
            <a:r>
              <a:rPr lang="ru-RU" sz="1600" dirty="0" smtClean="0">
                <a:solidFill>
                  <a:srgbClr val="3C4052"/>
                </a:solidFill>
              </a:rPr>
              <a:t>312</a:t>
            </a:r>
            <a:endParaRPr lang="ru-RU" sz="1600" dirty="0">
              <a:solidFill>
                <a:srgbClr val="3C405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6512" y="5997801"/>
            <a:ext cx="3695242" cy="523220"/>
          </a:xfrm>
          <a:prstGeom prst="rect">
            <a:avLst/>
          </a:prstGeom>
          <a:solidFill>
            <a:srgbClr val="009B8E"/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Куда обращаться?</a:t>
            </a:r>
          </a:p>
        </p:txBody>
      </p:sp>
      <p:pic>
        <p:nvPicPr>
          <p:cNvPr id="12294" name="Picture 6" descr="http://qrcoder.ru/code/?https%3A%2F%2Fsto-rt.tatarstan.ru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55" y="455240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52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320" y="43808"/>
            <a:ext cx="2552956" cy="669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310" y="160423"/>
            <a:ext cx="7865437" cy="4154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Занятость, переподготовка, трудоустройство, молодежи   </a:t>
            </a:r>
            <a:endParaRPr lang="ru-RU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4742" y="866380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65" t="10397" r="35354" b="80400"/>
          <a:stretch/>
        </p:blipFill>
        <p:spPr>
          <a:xfrm>
            <a:off x="1363719" y="810772"/>
            <a:ext cx="9005031" cy="765656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458" t="18564" r="15696" b="17234"/>
          <a:stretch/>
        </p:blipFill>
        <p:spPr>
          <a:xfrm>
            <a:off x="5034929" y="1653932"/>
            <a:ext cx="6945096" cy="3736246"/>
          </a:xfrm>
          <a:prstGeom prst="rect">
            <a:avLst/>
          </a:prstGeom>
          <a:ln w="19050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807" y="1804812"/>
            <a:ext cx="4125735" cy="1477328"/>
          </a:xfrm>
          <a:prstGeom prst="rect">
            <a:avLst/>
          </a:prstGeom>
          <a:solidFill>
            <a:srgbClr val="009B8E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Республиканский портал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«Работа Молодым» 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- это:  </a:t>
            </a:r>
          </a:p>
          <a:p>
            <a:r>
              <a:rPr lang="ru-RU" b="1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временная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b="1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постоянная</a:t>
            </a:r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работа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и </a:t>
            </a:r>
            <a:r>
              <a:rPr lang="ru-RU" b="1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частичная занятость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для молодежи и студентов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2723" t="22410" r="17716" b="26869"/>
          <a:stretch/>
        </p:blipFill>
        <p:spPr>
          <a:xfrm>
            <a:off x="2751024" y="3916597"/>
            <a:ext cx="4951218" cy="2850329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http://qrcoder.ru/code/?https%3A%2F%2Frabota.tatar%2Fjobs-listing%2F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44" y="5488927"/>
            <a:ext cx="1306448" cy="13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4821" y="5119595"/>
            <a:ext cx="228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https://rabota.tatar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9619" t="19185" r="5121" b="26703"/>
          <a:stretch/>
        </p:blipFill>
        <p:spPr>
          <a:xfrm>
            <a:off x="8084747" y="5210490"/>
            <a:ext cx="3894364" cy="1575025"/>
          </a:xfrm>
          <a:prstGeom prst="rect">
            <a:avLst/>
          </a:prstGeom>
          <a:ln w="28575">
            <a:solidFill>
              <a:srgbClr val="009B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9709" y="3388213"/>
            <a:ext cx="3448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https://t.me/RabotaMolodium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6" name="Picture 4" descr="http://qrcoder.ru/code/?https%3A%2F%2Ft.me%2FRabotaMolodium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44" y="3835049"/>
            <a:ext cx="1306448" cy="13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spletnik.ru/img/__post/03/0325022c4ece7a406a9695597b65e056_368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9" t="18945" r="25582" b="17187"/>
          <a:stretch/>
        </p:blipFill>
        <p:spPr bwMode="auto">
          <a:xfrm>
            <a:off x="240989" y="4078187"/>
            <a:ext cx="771808" cy="76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www.vounb.ru/visual_redactor/uploads/158668618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4" y="5717311"/>
            <a:ext cx="730597" cy="7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5830" y="2661112"/>
            <a:ext cx="710614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B8E"/>
                </a:solidFill>
              </a:rPr>
              <a:t>Особенность </a:t>
            </a:r>
            <a:r>
              <a:rPr lang="ru-RU" b="1" dirty="0" smtClean="0">
                <a:solidFill>
                  <a:srgbClr val="009B8E"/>
                </a:solidFill>
              </a:rPr>
              <a:t>программы – </a:t>
            </a:r>
          </a:p>
          <a:p>
            <a:r>
              <a:rPr lang="ru-RU" dirty="0" smtClean="0"/>
              <a:t>Предприниматель </a:t>
            </a:r>
            <a:r>
              <a:rPr lang="ru-RU" dirty="0"/>
              <a:t>должен работать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одной из отраслей, определенных </a:t>
            </a:r>
            <a:endParaRPr lang="ru-RU" dirty="0" smtClean="0"/>
          </a:p>
          <a:p>
            <a:r>
              <a:rPr lang="ru-RU" dirty="0" smtClean="0"/>
              <a:t>Правительством: </a:t>
            </a:r>
            <a:endParaRPr lang="ru-RU" dirty="0"/>
          </a:p>
          <a:p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ельское </a:t>
            </a:r>
            <a:r>
              <a:rPr lang="ru-RU" dirty="0"/>
              <a:t>хозяйство, наука, образование, здравоохранение, культура, гостиничный бизнес, спорт, общественное питание, информационные технологии </a:t>
            </a:r>
            <a:r>
              <a:rPr lang="ru-RU" i="1" dirty="0"/>
              <a:t>(в том числе производство компьютеров и разработка ПО), </a:t>
            </a:r>
            <a:r>
              <a:rPr lang="ru-RU" dirty="0"/>
              <a:t>оптовая и розничная торговля, сфера </a:t>
            </a:r>
            <a:r>
              <a:rPr lang="ru-RU" dirty="0" smtClean="0"/>
              <a:t>услуг, обрабатывающие </a:t>
            </a:r>
            <a:r>
              <a:rPr lang="ru-RU" dirty="0"/>
              <a:t>производства, включая производство лекарств, продуктов питания, одежды, мебели, бытовой химии, электрического оборудования, резиновых и пластмассовых </a:t>
            </a:r>
            <a:r>
              <a:rPr lang="ru-RU" dirty="0" smtClean="0"/>
              <a:t>изделий. </a:t>
            </a:r>
            <a:r>
              <a:rPr lang="ru-RU" i="1" dirty="0" smtClean="0"/>
              <a:t>Всего </a:t>
            </a:r>
            <a:r>
              <a:rPr lang="ru-RU" i="1" dirty="0"/>
              <a:t>более 70 кодов </a:t>
            </a:r>
            <a:r>
              <a:rPr lang="ru-RU" i="1" dirty="0" smtClean="0"/>
              <a:t>ОКВЭД</a:t>
            </a:r>
          </a:p>
          <a:p>
            <a:endParaRPr lang="ru-RU" sz="1600" i="1" dirty="0"/>
          </a:p>
        </p:txBody>
      </p:sp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" y="74037"/>
            <a:ext cx="2552956" cy="669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89699" y="817737"/>
            <a:ext cx="6685280" cy="2308324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/>
              </a:rPr>
              <a:t>Максимальный срок кредитных каникул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– 6 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месяцев</a:t>
            </a:r>
          </a:p>
          <a:p>
            <a:endParaRPr lang="ru-RU" b="1" dirty="0">
              <a:solidFill>
                <a:srgbClr val="FFFF00"/>
              </a:solidFill>
              <a:latin typeface="Montserrat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Montserrat"/>
              </a:rPr>
              <a:t>Сроки обращения за </a:t>
            </a:r>
            <a:r>
              <a:rPr lang="ru-RU" b="1" dirty="0">
                <a:solidFill>
                  <a:schemeClr val="bg1"/>
                </a:solidFill>
                <a:latin typeface="Montserrat"/>
              </a:rPr>
              <a:t>получением отсрочки или уменьшением размера платежей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 – 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до 30.09.2022 года</a:t>
            </a:r>
          </a:p>
          <a:p>
            <a:endParaRPr lang="ru-RU" b="1" dirty="0">
              <a:solidFill>
                <a:srgbClr val="FFFF00"/>
              </a:solidFill>
              <a:latin typeface="Montserrat"/>
            </a:endParaRPr>
          </a:p>
          <a:p>
            <a:r>
              <a:rPr lang="ru-RU" b="1" dirty="0">
                <a:solidFill>
                  <a:schemeClr val="bg1"/>
                </a:solidFill>
                <a:latin typeface="Montserrat"/>
              </a:rPr>
              <a:t>На кредитные каникулы смогут претендовать заёмщики, которые заключили кредитный </a:t>
            </a:r>
            <a:r>
              <a:rPr lang="ru-RU" b="1" dirty="0" smtClean="0">
                <a:solidFill>
                  <a:schemeClr val="bg1"/>
                </a:solidFill>
                <a:latin typeface="Montserrat"/>
              </a:rPr>
              <a:t>договор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до </a:t>
            </a:r>
            <a:r>
              <a:rPr lang="ru-RU" b="1" dirty="0">
                <a:solidFill>
                  <a:srgbClr val="FFFF00"/>
                </a:solidFill>
                <a:latin typeface="Montserrat"/>
              </a:rPr>
              <a:t>1 марта 2022 </a:t>
            </a:r>
            <a:r>
              <a:rPr lang="ru-RU" b="1" dirty="0" smtClean="0">
                <a:solidFill>
                  <a:srgbClr val="FFFF00"/>
                </a:solidFill>
                <a:latin typeface="Montserrat"/>
              </a:rPr>
              <a:t>года</a:t>
            </a:r>
            <a:endParaRPr lang="ru-RU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1069" y="3336792"/>
            <a:ext cx="3369379" cy="923330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Услуга </a:t>
            </a:r>
            <a:r>
              <a:rPr lang="ru-RU" b="1" dirty="0" smtClean="0">
                <a:solidFill>
                  <a:srgbClr val="FFFF00"/>
                </a:solidFill>
              </a:rPr>
              <a:t>предоставляется </a:t>
            </a:r>
            <a:r>
              <a:rPr lang="ru-RU" b="1" dirty="0" smtClean="0">
                <a:solidFill>
                  <a:schemeClr val="bg1"/>
                </a:solidFill>
              </a:rPr>
              <a:t>Кредитными организациями - банками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149" y="74037"/>
            <a:ext cx="7865437" cy="461665"/>
          </a:xfrm>
          <a:prstGeom prst="rect">
            <a:avLst/>
          </a:prstGeom>
          <a:solidFill>
            <a:srgbClr val="009B8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Поддержка молодых предпринимателей (МСП)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2112" y="810003"/>
            <a:ext cx="48387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Кредитные каникулы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для МСП </a:t>
            </a:r>
          </a:p>
          <a:p>
            <a:endParaRPr lang="ru-RU" sz="800" b="1" dirty="0" smtClean="0">
              <a:solidFill>
                <a:srgbClr val="009B8E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Отсрочка </a:t>
            </a:r>
            <a:r>
              <a:rPr lang="ru-RU" dirty="0">
                <a:solidFill>
                  <a:schemeClr val="tx2"/>
                </a:solidFill>
              </a:rPr>
              <a:t>по возврату </a:t>
            </a:r>
            <a:r>
              <a:rPr lang="ru-RU" dirty="0" smtClean="0">
                <a:solidFill>
                  <a:schemeClr val="tx2"/>
                </a:solidFill>
              </a:rPr>
              <a:t>кредита,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или уменьшение размера </a:t>
            </a:r>
            <a:r>
              <a:rPr lang="ru-RU" dirty="0">
                <a:solidFill>
                  <a:schemeClr val="tx2"/>
                </a:solidFill>
              </a:rPr>
              <a:t>платежей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в </a:t>
            </a:r>
            <a:r>
              <a:rPr lang="ru-RU" dirty="0">
                <a:solidFill>
                  <a:schemeClr val="tx2"/>
                </a:solidFill>
              </a:rPr>
              <a:t>течение льготного </a:t>
            </a:r>
            <a:r>
              <a:rPr lang="ru-RU" dirty="0" smtClean="0">
                <a:solidFill>
                  <a:schemeClr val="tx2"/>
                </a:solidFill>
              </a:rPr>
              <a:t>периода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184558" y="1140903"/>
            <a:ext cx="755009" cy="729842"/>
          </a:xfrm>
          <a:prstGeom prst="ellipse">
            <a:avLst/>
          </a:prstGeom>
          <a:solidFill>
            <a:srgbClr val="3FAFA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qrcoder.ru/code/?http%3A%2F%2Fgovernment.ru%2Fsanctions_measures%2Fmeasure%2F23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37" y="4470853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93683" y="4470853"/>
            <a:ext cx="2914650" cy="646331"/>
          </a:xfrm>
          <a:prstGeom prst="rect">
            <a:avLst/>
          </a:prstGeom>
          <a:solidFill>
            <a:srgbClr val="3FAFA6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Информация на сайте Правительства РФ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93683" y="5251903"/>
            <a:ext cx="3617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smtClean="0"/>
              <a:t>government.ru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033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HelveticaNeueCyr"/>
        <a:ea typeface=""/>
        <a:cs typeface=""/>
      </a:majorFont>
      <a:minorFont>
        <a:latin typeface="HelveticaNeueCy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13876</TotalTime>
  <Words>3794</Words>
  <Application>Microsoft Office PowerPoint</Application>
  <PresentationFormat>Широкоэкранный</PresentationFormat>
  <Paragraphs>562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0" baseType="lpstr">
      <vt:lpstr>Arial</vt:lpstr>
      <vt:lpstr>Calibri</vt:lpstr>
      <vt:lpstr>Candara</vt:lpstr>
      <vt:lpstr>Circe</vt:lpstr>
      <vt:lpstr>Fira Sans</vt:lpstr>
      <vt:lpstr>Geometric Sans Serif v1</vt:lpstr>
      <vt:lpstr>Georgia</vt:lpstr>
      <vt:lpstr>Helvetica</vt:lpstr>
      <vt:lpstr>Helvetica Neue</vt:lpstr>
      <vt:lpstr>HelveticaNeueCyr</vt:lpstr>
      <vt:lpstr>Montserrat</vt:lpstr>
      <vt:lpstr>PT Sans</vt:lpstr>
      <vt:lpstr>Roboto</vt:lpstr>
      <vt:lpstr>Roboto</vt:lpstr>
      <vt:lpstr>Times New Roman</vt:lpstr>
      <vt:lpstr>Trebuchet MS</vt:lpstr>
      <vt:lpstr>TrolaLatCyrSemibold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Усанов Владислав Викторович</cp:lastModifiedBy>
  <cp:revision>572</cp:revision>
  <cp:lastPrinted>2022-03-31T06:36:58Z</cp:lastPrinted>
  <dcterms:created xsi:type="dcterms:W3CDTF">2018-08-10T14:54:10Z</dcterms:created>
  <dcterms:modified xsi:type="dcterms:W3CDTF">2022-04-19T08:43:23Z</dcterms:modified>
</cp:coreProperties>
</file>